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Montserrat SemiBold"/>
      <p:regular r:id="rId33"/>
      <p:bold r:id="rId34"/>
      <p:italic r:id="rId35"/>
      <p:boldItalic r:id="rId36"/>
    </p:embeddedFont>
    <p:embeddedFont>
      <p:font typeface="EB Garamond Medium"/>
      <p:regular r:id="rId37"/>
      <p:bold r:id="rId38"/>
      <p:italic r:id="rId39"/>
      <p:boldItalic r:id="rId40"/>
    </p:embeddedFont>
    <p:embeddedFont>
      <p:font typeface="EB Garamond SemiBold"/>
      <p:regular r:id="rId41"/>
      <p:bold r:id="rId42"/>
      <p:italic r:id="rId43"/>
      <p:boldItalic r:id="rId44"/>
    </p:embeddedFont>
    <p:embeddedFont>
      <p:font typeface="EB Garamond"/>
      <p:regular r:id="rId45"/>
      <p:bold r:id="rId46"/>
      <p:italic r:id="rId47"/>
      <p:boldItalic r:id="rId48"/>
    </p:embeddedFont>
    <p:embeddedFont>
      <p:font typeface="EB Garamond ExtraBold"/>
      <p:bold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EBGaramondMedium-boldItalic.fntdata"/><Relationship Id="rId42" Type="http://schemas.openxmlformats.org/officeDocument/2006/relationships/font" Target="fonts/EBGaramondSemiBold-bold.fntdata"/><Relationship Id="rId41" Type="http://schemas.openxmlformats.org/officeDocument/2006/relationships/font" Target="fonts/EBGaramondSemiBold-regular.fntdata"/><Relationship Id="rId44" Type="http://schemas.openxmlformats.org/officeDocument/2006/relationships/font" Target="fonts/EBGaramondSemiBold-boldItalic.fntdata"/><Relationship Id="rId43" Type="http://schemas.openxmlformats.org/officeDocument/2006/relationships/font" Target="fonts/EBGaramondSemiBold-italic.fntdata"/><Relationship Id="rId46" Type="http://schemas.openxmlformats.org/officeDocument/2006/relationships/font" Target="fonts/EBGaramond-bold.fntdata"/><Relationship Id="rId45" Type="http://schemas.openxmlformats.org/officeDocument/2006/relationships/font" Target="fonts/EBGaramond-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EBGaramond-boldItalic.fntdata"/><Relationship Id="rId47" Type="http://schemas.openxmlformats.org/officeDocument/2006/relationships/font" Target="fonts/EBGaramond-italic.fntdata"/><Relationship Id="rId49" Type="http://schemas.openxmlformats.org/officeDocument/2006/relationships/font" Target="fonts/EBGaramondExtraBol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font" Target="fonts/MontserratSemiBold-regular.fntdata"/><Relationship Id="rId32" Type="http://schemas.openxmlformats.org/officeDocument/2006/relationships/slide" Target="slides/slide27.xml"/><Relationship Id="rId35" Type="http://schemas.openxmlformats.org/officeDocument/2006/relationships/font" Target="fonts/MontserratSemiBold-italic.fntdata"/><Relationship Id="rId34" Type="http://schemas.openxmlformats.org/officeDocument/2006/relationships/font" Target="fonts/MontserratSemiBold-bold.fntdata"/><Relationship Id="rId37" Type="http://schemas.openxmlformats.org/officeDocument/2006/relationships/font" Target="fonts/EBGaramondMedium-regular.fntdata"/><Relationship Id="rId36" Type="http://schemas.openxmlformats.org/officeDocument/2006/relationships/font" Target="fonts/MontserratSemiBold-boldItalic.fntdata"/><Relationship Id="rId39" Type="http://schemas.openxmlformats.org/officeDocument/2006/relationships/font" Target="fonts/EBGaramondMedium-italic.fntdata"/><Relationship Id="rId38" Type="http://schemas.openxmlformats.org/officeDocument/2006/relationships/font" Target="fonts/EBGaramondMedium-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font" Target="fonts/EBGaramondExtraBold-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1518fbf244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1518fbf24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1518fbf244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1518fbf244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1518fbf244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1518fbf244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1518fbf244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1518fbf244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1518fbf244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1518fbf244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1518fbf244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1518fbf244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1518fbf244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1518fbf244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1518fbf244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1518fbf244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1518fbf244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1518fbf244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1518fbf244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1518fbf244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12883cfc94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12883cfc94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1518fbf244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1518fbf244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1518fbf244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1518fbf244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12883cfc94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12883cfc94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12aa55afe1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12aa55afe1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12aa55afe1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12aa55afe1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12aa55afe1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12aa55afe1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10e655b782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10e655b782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12883cfc94_3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12883cfc94_3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1256bf3a7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1256bf3a7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12883cfc94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12883cfc94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10e655b782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10e655b782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12883cfc94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12883cfc94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12883cfc94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12883cfc94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12883cfc94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12883cfc94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1518fbf24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1518fbf24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998292">
            <a:alpha val="74160"/>
          </a:srgbClr>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61950" lvl="0" marL="457200" algn="ctr">
              <a:spcBef>
                <a:spcPts val="0"/>
              </a:spcBef>
              <a:spcAft>
                <a:spcPts val="0"/>
              </a:spcAft>
              <a:buSzPts val="2100"/>
              <a:buChar char="●"/>
              <a:defRPr/>
            </a:lvl1pPr>
            <a:lvl2pPr indent="-336550" lvl="1" marL="914400" algn="ctr">
              <a:spcBef>
                <a:spcPts val="0"/>
              </a:spcBef>
              <a:spcAft>
                <a:spcPts val="0"/>
              </a:spcAft>
              <a:buSzPts val="1700"/>
              <a:buChar char="○"/>
              <a:defRPr/>
            </a:lvl2pPr>
            <a:lvl3pPr indent="-336550" lvl="2" marL="1371600" algn="ctr">
              <a:spcBef>
                <a:spcPts val="0"/>
              </a:spcBef>
              <a:spcAft>
                <a:spcPts val="0"/>
              </a:spcAft>
              <a:buSzPts val="1700"/>
              <a:buChar char="■"/>
              <a:defRPr/>
            </a:lvl3pPr>
            <a:lvl4pPr indent="-336550" lvl="3" marL="1828800" algn="ctr">
              <a:spcBef>
                <a:spcPts val="0"/>
              </a:spcBef>
              <a:spcAft>
                <a:spcPts val="0"/>
              </a:spcAft>
              <a:buSzPts val="1700"/>
              <a:buChar char="●"/>
              <a:defRPr/>
            </a:lvl4pPr>
            <a:lvl5pPr indent="-336550" lvl="4" marL="2286000" algn="ctr">
              <a:spcBef>
                <a:spcPts val="0"/>
              </a:spcBef>
              <a:spcAft>
                <a:spcPts val="0"/>
              </a:spcAft>
              <a:buSzPts val="1700"/>
              <a:buChar char="○"/>
              <a:defRPr/>
            </a:lvl5pPr>
            <a:lvl6pPr indent="-336550" lvl="5" marL="2743200" algn="ctr">
              <a:spcBef>
                <a:spcPts val="0"/>
              </a:spcBef>
              <a:spcAft>
                <a:spcPts val="0"/>
              </a:spcAft>
              <a:buSzPts val="1700"/>
              <a:buChar char="■"/>
              <a:defRPr/>
            </a:lvl6pPr>
            <a:lvl7pPr indent="-336550" lvl="6" marL="3200400" algn="ctr">
              <a:spcBef>
                <a:spcPts val="0"/>
              </a:spcBef>
              <a:spcAft>
                <a:spcPts val="0"/>
              </a:spcAft>
              <a:buSzPts val="1700"/>
              <a:buChar char="●"/>
              <a:defRPr/>
            </a:lvl7pPr>
            <a:lvl8pPr indent="-336550" lvl="7" marL="3657600" algn="ctr">
              <a:spcBef>
                <a:spcPts val="0"/>
              </a:spcBef>
              <a:spcAft>
                <a:spcPts val="0"/>
              </a:spcAft>
              <a:buSzPts val="1700"/>
              <a:buChar char="○"/>
              <a:defRPr/>
            </a:lvl8pPr>
            <a:lvl9pPr indent="-336550" lvl="8" marL="4114800" algn="ctr">
              <a:spcBef>
                <a:spcPts val="0"/>
              </a:spcBef>
              <a:spcAft>
                <a:spcPts val="0"/>
              </a:spcAft>
              <a:buSzPts val="17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61950" lvl="0" marL="457200">
              <a:spcBef>
                <a:spcPts val="0"/>
              </a:spcBef>
              <a:spcAft>
                <a:spcPts val="0"/>
              </a:spcAft>
              <a:buSzPts val="21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0" name="Google Shape;20;p4"/>
          <p:cNvPicPr preferRelativeResize="0"/>
          <p:nvPr/>
        </p:nvPicPr>
        <p:blipFill rotWithShape="1">
          <a:blip r:embed="rId2">
            <a:alphaModFix/>
          </a:blip>
          <a:srcRect b="14133" l="0" r="0" t="0"/>
          <a:stretch/>
        </p:blipFill>
        <p:spPr>
          <a:xfrm>
            <a:off x="8693364" y="4759425"/>
            <a:ext cx="356324" cy="30595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61950" lvl="0" marL="457200">
              <a:spcBef>
                <a:spcPts val="0"/>
              </a:spcBef>
              <a:spcAft>
                <a:spcPts val="0"/>
              </a:spcAft>
              <a:buSzPts val="21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D9D2E9"/>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600"/>
              <a:buFont typeface="EB Garamond SemiBold"/>
              <a:buNone/>
              <a:defRPr sz="3600">
                <a:solidFill>
                  <a:schemeClr val="dk1"/>
                </a:solidFill>
                <a:latin typeface="EB Garamond SemiBold"/>
                <a:ea typeface="EB Garamond SemiBold"/>
                <a:cs typeface="EB Garamond SemiBold"/>
                <a:sym typeface="EB Garamond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61950" lvl="0" marL="457200">
              <a:lnSpc>
                <a:spcPct val="115000"/>
              </a:lnSpc>
              <a:spcBef>
                <a:spcPts val="0"/>
              </a:spcBef>
              <a:spcAft>
                <a:spcPts val="0"/>
              </a:spcAft>
              <a:buClr>
                <a:schemeClr val="dk1"/>
              </a:buClr>
              <a:buSzPts val="2100"/>
              <a:buFont typeface="EB Garamond"/>
              <a:buChar char="●"/>
              <a:defRPr sz="2100">
                <a:solidFill>
                  <a:schemeClr val="dk1"/>
                </a:solidFill>
                <a:latin typeface="EB Garamond"/>
                <a:ea typeface="EB Garamond"/>
                <a:cs typeface="EB Garamond"/>
                <a:sym typeface="EB Garamond"/>
              </a:defRPr>
            </a:lvl1pPr>
            <a:lvl2pPr indent="-336550" lvl="1" marL="914400">
              <a:lnSpc>
                <a:spcPct val="115000"/>
              </a:lnSpc>
              <a:spcBef>
                <a:spcPts val="0"/>
              </a:spcBef>
              <a:spcAft>
                <a:spcPts val="0"/>
              </a:spcAft>
              <a:buClr>
                <a:schemeClr val="dk1"/>
              </a:buClr>
              <a:buSzPts val="1700"/>
              <a:buFont typeface="EB Garamond"/>
              <a:buChar char="○"/>
              <a:defRPr sz="1700">
                <a:solidFill>
                  <a:schemeClr val="dk1"/>
                </a:solidFill>
                <a:latin typeface="EB Garamond"/>
                <a:ea typeface="EB Garamond"/>
                <a:cs typeface="EB Garamond"/>
                <a:sym typeface="EB Garamond"/>
              </a:defRPr>
            </a:lvl2pPr>
            <a:lvl3pPr indent="-336550" lvl="2" marL="1371600">
              <a:lnSpc>
                <a:spcPct val="115000"/>
              </a:lnSpc>
              <a:spcBef>
                <a:spcPts val="0"/>
              </a:spcBef>
              <a:spcAft>
                <a:spcPts val="0"/>
              </a:spcAft>
              <a:buClr>
                <a:schemeClr val="dk1"/>
              </a:buClr>
              <a:buSzPts val="1700"/>
              <a:buFont typeface="EB Garamond"/>
              <a:buChar char="■"/>
              <a:defRPr sz="1700">
                <a:solidFill>
                  <a:schemeClr val="dk1"/>
                </a:solidFill>
                <a:latin typeface="EB Garamond"/>
                <a:ea typeface="EB Garamond"/>
                <a:cs typeface="EB Garamond"/>
                <a:sym typeface="EB Garamond"/>
              </a:defRPr>
            </a:lvl3pPr>
            <a:lvl4pPr indent="-336550" lvl="3" marL="1828800">
              <a:lnSpc>
                <a:spcPct val="115000"/>
              </a:lnSpc>
              <a:spcBef>
                <a:spcPts val="0"/>
              </a:spcBef>
              <a:spcAft>
                <a:spcPts val="0"/>
              </a:spcAft>
              <a:buClr>
                <a:schemeClr val="dk1"/>
              </a:buClr>
              <a:buSzPts val="1700"/>
              <a:buFont typeface="EB Garamond"/>
              <a:buChar char="●"/>
              <a:defRPr sz="1700">
                <a:solidFill>
                  <a:schemeClr val="dk1"/>
                </a:solidFill>
                <a:latin typeface="EB Garamond"/>
                <a:ea typeface="EB Garamond"/>
                <a:cs typeface="EB Garamond"/>
                <a:sym typeface="EB Garamond"/>
              </a:defRPr>
            </a:lvl4pPr>
            <a:lvl5pPr indent="-336550" lvl="4" marL="2286000">
              <a:lnSpc>
                <a:spcPct val="115000"/>
              </a:lnSpc>
              <a:spcBef>
                <a:spcPts val="0"/>
              </a:spcBef>
              <a:spcAft>
                <a:spcPts val="0"/>
              </a:spcAft>
              <a:buClr>
                <a:schemeClr val="dk1"/>
              </a:buClr>
              <a:buSzPts val="1700"/>
              <a:buFont typeface="EB Garamond"/>
              <a:buChar char="○"/>
              <a:defRPr sz="1700">
                <a:solidFill>
                  <a:schemeClr val="dk1"/>
                </a:solidFill>
                <a:latin typeface="EB Garamond"/>
                <a:ea typeface="EB Garamond"/>
                <a:cs typeface="EB Garamond"/>
                <a:sym typeface="EB Garamond"/>
              </a:defRPr>
            </a:lvl5pPr>
            <a:lvl6pPr indent="-336550" lvl="5" marL="2743200">
              <a:lnSpc>
                <a:spcPct val="115000"/>
              </a:lnSpc>
              <a:spcBef>
                <a:spcPts val="0"/>
              </a:spcBef>
              <a:spcAft>
                <a:spcPts val="0"/>
              </a:spcAft>
              <a:buClr>
                <a:schemeClr val="dk1"/>
              </a:buClr>
              <a:buSzPts val="1700"/>
              <a:buFont typeface="EB Garamond"/>
              <a:buChar char="■"/>
              <a:defRPr sz="1700">
                <a:solidFill>
                  <a:schemeClr val="dk1"/>
                </a:solidFill>
                <a:latin typeface="EB Garamond"/>
                <a:ea typeface="EB Garamond"/>
                <a:cs typeface="EB Garamond"/>
                <a:sym typeface="EB Garamond"/>
              </a:defRPr>
            </a:lvl6pPr>
            <a:lvl7pPr indent="-336550" lvl="6" marL="3200400">
              <a:lnSpc>
                <a:spcPct val="115000"/>
              </a:lnSpc>
              <a:spcBef>
                <a:spcPts val="0"/>
              </a:spcBef>
              <a:spcAft>
                <a:spcPts val="0"/>
              </a:spcAft>
              <a:buClr>
                <a:schemeClr val="dk1"/>
              </a:buClr>
              <a:buSzPts val="1700"/>
              <a:buFont typeface="EB Garamond"/>
              <a:buChar char="●"/>
              <a:defRPr sz="1700">
                <a:solidFill>
                  <a:schemeClr val="dk1"/>
                </a:solidFill>
                <a:latin typeface="EB Garamond"/>
                <a:ea typeface="EB Garamond"/>
                <a:cs typeface="EB Garamond"/>
                <a:sym typeface="EB Garamond"/>
              </a:defRPr>
            </a:lvl7pPr>
            <a:lvl8pPr indent="-336550" lvl="7" marL="3657600">
              <a:lnSpc>
                <a:spcPct val="115000"/>
              </a:lnSpc>
              <a:spcBef>
                <a:spcPts val="0"/>
              </a:spcBef>
              <a:spcAft>
                <a:spcPts val="0"/>
              </a:spcAft>
              <a:buClr>
                <a:schemeClr val="dk1"/>
              </a:buClr>
              <a:buSzPts val="1700"/>
              <a:buFont typeface="EB Garamond"/>
              <a:buChar char="○"/>
              <a:defRPr sz="1700">
                <a:solidFill>
                  <a:schemeClr val="dk1"/>
                </a:solidFill>
                <a:latin typeface="EB Garamond"/>
                <a:ea typeface="EB Garamond"/>
                <a:cs typeface="EB Garamond"/>
                <a:sym typeface="EB Garamond"/>
              </a:defRPr>
            </a:lvl8pPr>
            <a:lvl9pPr indent="-336550" lvl="8" marL="4114800">
              <a:lnSpc>
                <a:spcPct val="115000"/>
              </a:lnSpc>
              <a:spcBef>
                <a:spcPts val="0"/>
              </a:spcBef>
              <a:spcAft>
                <a:spcPts val="0"/>
              </a:spcAft>
              <a:buClr>
                <a:schemeClr val="dk1"/>
              </a:buClr>
              <a:buSzPts val="1700"/>
              <a:buFont typeface="EB Garamond"/>
              <a:buChar char="■"/>
              <a:defRPr sz="1700">
                <a:solidFill>
                  <a:schemeClr val="dk1"/>
                </a:solidFill>
                <a:latin typeface="EB Garamond"/>
                <a:ea typeface="EB Garamond"/>
                <a:cs typeface="EB Garamond"/>
                <a:sym typeface="EB Garamond"/>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23.png"/><Relationship Id="rId5" Type="http://schemas.openxmlformats.org/officeDocument/2006/relationships/image" Target="../media/image21.png"/><Relationship Id="rId6" Type="http://schemas.openxmlformats.org/officeDocument/2006/relationships/image" Target="../media/image8.png"/><Relationship Id="rId7" Type="http://schemas.openxmlformats.org/officeDocument/2006/relationships/image" Target="../media/image11.png"/><Relationship Id="rId8"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image" Target="../media/image19.png"/><Relationship Id="rId5"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6.png"/><Relationship Id="rId4" Type="http://schemas.openxmlformats.org/officeDocument/2006/relationships/image" Target="../media/image33.png"/><Relationship Id="rId5" Type="http://schemas.openxmlformats.org/officeDocument/2006/relationships/image" Target="../media/image37.png"/><Relationship Id="rId6" Type="http://schemas.openxmlformats.org/officeDocument/2006/relationships/image" Target="../media/image24.png"/><Relationship Id="rId7"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40.png"/><Relationship Id="rId5" Type="http://schemas.openxmlformats.org/officeDocument/2006/relationships/image" Target="../media/image38.png"/><Relationship Id="rId6"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5.png"/><Relationship Id="rId4" Type="http://schemas.openxmlformats.org/officeDocument/2006/relationships/image" Target="../media/image22.png"/><Relationship Id="rId11" Type="http://schemas.openxmlformats.org/officeDocument/2006/relationships/image" Target="../media/image39.png"/><Relationship Id="rId10" Type="http://schemas.openxmlformats.org/officeDocument/2006/relationships/image" Target="../media/image42.png"/><Relationship Id="rId9" Type="http://schemas.openxmlformats.org/officeDocument/2006/relationships/image" Target="../media/image2.png"/><Relationship Id="rId5" Type="http://schemas.openxmlformats.org/officeDocument/2006/relationships/image" Target="../media/image26.png"/><Relationship Id="rId6" Type="http://schemas.openxmlformats.org/officeDocument/2006/relationships/image" Target="../media/image30.png"/><Relationship Id="rId7" Type="http://schemas.openxmlformats.org/officeDocument/2006/relationships/image" Target="../media/image34.png"/><Relationship Id="rId8"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54" name="Shape 54"/>
        <p:cNvGrpSpPr/>
        <p:nvPr/>
      </p:nvGrpSpPr>
      <p:grpSpPr>
        <a:xfrm>
          <a:off x="0" y="0"/>
          <a:ext cx="0" cy="0"/>
          <a:chOff x="0" y="0"/>
          <a:chExt cx="0" cy="0"/>
        </a:xfrm>
      </p:grpSpPr>
      <p:sp>
        <p:nvSpPr>
          <p:cNvPr id="55" name="Google Shape;55;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latin typeface="EB Garamond ExtraBold"/>
                <a:ea typeface="EB Garamond ExtraBold"/>
                <a:cs typeface="EB Garamond ExtraBold"/>
                <a:sym typeface="EB Garamond ExtraBold"/>
              </a:rPr>
              <a:t>Wavelength </a:t>
            </a:r>
            <a:endParaRPr>
              <a:latin typeface="EB Garamond ExtraBold"/>
              <a:ea typeface="EB Garamond ExtraBold"/>
              <a:cs typeface="EB Garamond ExtraBold"/>
              <a:sym typeface="EB Garamond ExtraBold"/>
            </a:endParaRPr>
          </a:p>
          <a:p>
            <a:pPr indent="0" lvl="0" marL="0" rtl="0" algn="ctr">
              <a:spcBef>
                <a:spcPts val="0"/>
              </a:spcBef>
              <a:spcAft>
                <a:spcPts val="0"/>
              </a:spcAft>
              <a:buNone/>
            </a:pPr>
            <a:r>
              <a:rPr lang="en"/>
              <a:t>Med-fi Prototyping</a:t>
            </a:r>
            <a:endParaRPr/>
          </a:p>
        </p:txBody>
      </p:sp>
      <p:sp>
        <p:nvSpPr>
          <p:cNvPr id="56" name="Google Shape;56;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Team 2: Connor, Corbin, Sebastian, Steven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Measures</a:t>
            </a:r>
            <a:endParaRPr/>
          </a:p>
        </p:txBody>
      </p:sp>
      <p:sp>
        <p:nvSpPr>
          <p:cNvPr id="128" name="Google Shape;128;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solidFill>
                  <a:srgbClr val="000000"/>
                </a:solidFill>
              </a:rPr>
              <a:t>We focused on </a:t>
            </a:r>
            <a:r>
              <a:rPr b="1" lang="en" sz="2400">
                <a:solidFill>
                  <a:srgbClr val="000000"/>
                </a:solidFill>
              </a:rPr>
              <a:t>how easily</a:t>
            </a:r>
            <a:r>
              <a:rPr lang="en" sz="2400">
                <a:solidFill>
                  <a:srgbClr val="000000"/>
                </a:solidFill>
              </a:rPr>
              <a:t> users were able to complete the three tasks. When users found navigating the app confusing, we asked </a:t>
            </a:r>
            <a:r>
              <a:rPr b="1" lang="en" sz="2400">
                <a:solidFill>
                  <a:srgbClr val="000000"/>
                </a:solidFill>
              </a:rPr>
              <a:t>what they were struggling with</a:t>
            </a:r>
            <a:r>
              <a:rPr lang="en" sz="2400">
                <a:solidFill>
                  <a:srgbClr val="000000"/>
                </a:solidFill>
              </a:rPr>
              <a:t> in order to target pain points. To obtain a quantitative measurement about the simplicity of our UI, </a:t>
            </a:r>
            <a:r>
              <a:rPr b="1" lang="en" sz="2400">
                <a:solidFill>
                  <a:srgbClr val="000000"/>
                </a:solidFill>
              </a:rPr>
              <a:t>we timed each participant</a:t>
            </a:r>
            <a:r>
              <a:rPr lang="en" sz="2400">
                <a:solidFill>
                  <a:srgbClr val="000000"/>
                </a:solidFill>
              </a:rPr>
              <a:t> while they completed the tasks.</a:t>
            </a:r>
            <a:endParaRPr sz="2400">
              <a:solidFill>
                <a:srgbClr val="000000"/>
              </a:solidFill>
            </a:endParaRPr>
          </a:p>
          <a:p>
            <a:pPr indent="0" lvl="0" marL="0" rtl="0" algn="l">
              <a:spcBef>
                <a:spcPts val="0"/>
              </a:spcBef>
              <a:spcAft>
                <a:spcPts val="1200"/>
              </a:spcAft>
              <a:buNone/>
            </a:pPr>
            <a:r>
              <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Revised Interface Design</a:t>
            </a:r>
            <a:endParaRPr/>
          </a:p>
        </p:txBody>
      </p:sp>
      <p:pic>
        <p:nvPicPr>
          <p:cNvPr id="134" name="Google Shape;134;p23"/>
          <p:cNvPicPr preferRelativeResize="0"/>
          <p:nvPr/>
        </p:nvPicPr>
        <p:blipFill>
          <a:blip r:embed="rId3">
            <a:alphaModFix/>
          </a:blip>
          <a:stretch>
            <a:fillRect/>
          </a:stretch>
        </p:blipFill>
        <p:spPr>
          <a:xfrm>
            <a:off x="485850" y="1170125"/>
            <a:ext cx="2376927" cy="3820975"/>
          </a:xfrm>
          <a:prstGeom prst="rect">
            <a:avLst/>
          </a:prstGeom>
          <a:noFill/>
          <a:ln>
            <a:noFill/>
          </a:ln>
        </p:spPr>
      </p:pic>
      <p:pic>
        <p:nvPicPr>
          <p:cNvPr id="135" name="Google Shape;135;p23"/>
          <p:cNvPicPr preferRelativeResize="0"/>
          <p:nvPr/>
        </p:nvPicPr>
        <p:blipFill>
          <a:blip r:embed="rId4">
            <a:alphaModFix/>
          </a:blip>
          <a:stretch>
            <a:fillRect/>
          </a:stretch>
        </p:blipFill>
        <p:spPr>
          <a:xfrm>
            <a:off x="5989175" y="970100"/>
            <a:ext cx="1849669" cy="3973376"/>
          </a:xfrm>
          <a:prstGeom prst="rect">
            <a:avLst/>
          </a:prstGeom>
          <a:noFill/>
          <a:ln>
            <a:noFill/>
          </a:ln>
        </p:spPr>
      </p:pic>
      <p:cxnSp>
        <p:nvCxnSpPr>
          <p:cNvPr id="136" name="Google Shape;136;p23"/>
          <p:cNvCxnSpPr/>
          <p:nvPr/>
        </p:nvCxnSpPr>
        <p:spPr>
          <a:xfrm>
            <a:off x="3233625" y="2122075"/>
            <a:ext cx="2384700" cy="10200"/>
          </a:xfrm>
          <a:prstGeom prst="straightConnector1">
            <a:avLst/>
          </a:prstGeom>
          <a:noFill/>
          <a:ln cap="flat" cmpd="sng" w="38100">
            <a:solidFill>
              <a:srgbClr val="674EA7"/>
            </a:solidFill>
            <a:prstDash val="solid"/>
            <a:round/>
            <a:headEnd len="med" w="med" type="none"/>
            <a:tailEnd len="med" w="med" type="triangle"/>
          </a:ln>
        </p:spPr>
      </p:cxnSp>
      <p:sp>
        <p:nvSpPr>
          <p:cNvPr id="137" name="Google Shape;137;p23"/>
          <p:cNvSpPr txBox="1"/>
          <p:nvPr/>
        </p:nvSpPr>
        <p:spPr>
          <a:xfrm>
            <a:off x="3314475" y="2475750"/>
            <a:ext cx="25365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EB Garamond"/>
                <a:ea typeface="EB Garamond"/>
                <a:cs typeface="EB Garamond"/>
                <a:sym typeface="EB Garamond"/>
              </a:rPr>
              <a:t>-Enhanced design appeal</a:t>
            </a:r>
            <a:endParaRPr sz="1700">
              <a:latin typeface="EB Garamond"/>
              <a:ea typeface="EB Garamond"/>
              <a:cs typeface="EB Garamond"/>
              <a:sym typeface="EB Garamond"/>
            </a:endParaRPr>
          </a:p>
          <a:p>
            <a:pPr indent="0" lvl="0" marL="0" rtl="0" algn="l">
              <a:spcBef>
                <a:spcPts val="0"/>
              </a:spcBef>
              <a:spcAft>
                <a:spcPts val="0"/>
              </a:spcAft>
              <a:buNone/>
            </a:pPr>
            <a:r>
              <a:rPr lang="en" sz="1700">
                <a:latin typeface="EB Garamond"/>
                <a:ea typeface="EB Garamond"/>
                <a:cs typeface="EB Garamond"/>
                <a:sym typeface="EB Garamond"/>
              </a:rPr>
              <a:t>-Easy and user friendly way to add songs from music app</a:t>
            </a:r>
            <a:endParaRPr sz="1700">
              <a:latin typeface="EB Garamond"/>
              <a:ea typeface="EB Garamond"/>
              <a:cs typeface="EB Garamond"/>
              <a:sym typeface="EB Garamond"/>
            </a:endParaRPr>
          </a:p>
          <a:p>
            <a:pPr indent="0" lvl="0" marL="0" rtl="0" algn="l">
              <a:spcBef>
                <a:spcPts val="0"/>
              </a:spcBef>
              <a:spcAft>
                <a:spcPts val="0"/>
              </a:spcAft>
              <a:buNone/>
            </a:pPr>
            <a:r>
              <a:rPr lang="en" sz="1700">
                <a:latin typeface="EB Garamond"/>
                <a:ea typeface="EB Garamond"/>
                <a:cs typeface="EB Garamond"/>
                <a:sym typeface="EB Garamond"/>
              </a:rPr>
              <a:t>- More in depth user-to-user display</a:t>
            </a:r>
            <a:endParaRPr sz="1700">
              <a:latin typeface="EB Garamond"/>
              <a:ea typeface="EB Garamond"/>
              <a:cs typeface="EB Garamond"/>
              <a:sym typeface="EB Garamon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Revised Interface Design</a:t>
            </a:r>
            <a:endParaRPr/>
          </a:p>
        </p:txBody>
      </p:sp>
      <p:cxnSp>
        <p:nvCxnSpPr>
          <p:cNvPr id="143" name="Google Shape;143;p24"/>
          <p:cNvCxnSpPr/>
          <p:nvPr/>
        </p:nvCxnSpPr>
        <p:spPr>
          <a:xfrm>
            <a:off x="3233625" y="2122075"/>
            <a:ext cx="2384700" cy="10200"/>
          </a:xfrm>
          <a:prstGeom prst="straightConnector1">
            <a:avLst/>
          </a:prstGeom>
          <a:noFill/>
          <a:ln cap="flat" cmpd="sng" w="38100">
            <a:solidFill>
              <a:srgbClr val="674EA7"/>
            </a:solidFill>
            <a:prstDash val="solid"/>
            <a:round/>
            <a:headEnd len="med" w="med" type="none"/>
            <a:tailEnd len="med" w="med" type="triangle"/>
          </a:ln>
        </p:spPr>
      </p:cxnSp>
      <p:sp>
        <p:nvSpPr>
          <p:cNvPr id="144" name="Google Shape;144;p24"/>
          <p:cNvSpPr txBox="1"/>
          <p:nvPr/>
        </p:nvSpPr>
        <p:spPr>
          <a:xfrm>
            <a:off x="3233625" y="2475750"/>
            <a:ext cx="24654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EB Garamond"/>
                <a:ea typeface="EB Garamond"/>
                <a:cs typeface="EB Garamond"/>
                <a:sym typeface="EB Garamond"/>
              </a:rPr>
              <a:t>-Sending songs and messaging far more fleshed out</a:t>
            </a:r>
            <a:endParaRPr sz="1700">
              <a:latin typeface="EB Garamond"/>
              <a:ea typeface="EB Garamond"/>
              <a:cs typeface="EB Garamond"/>
              <a:sym typeface="EB Garamond"/>
            </a:endParaRPr>
          </a:p>
          <a:p>
            <a:pPr indent="0" lvl="0" marL="0" rtl="0" algn="l">
              <a:spcBef>
                <a:spcPts val="0"/>
              </a:spcBef>
              <a:spcAft>
                <a:spcPts val="0"/>
              </a:spcAft>
              <a:buNone/>
            </a:pPr>
            <a:r>
              <a:rPr lang="en" sz="1700">
                <a:latin typeface="EB Garamond"/>
                <a:ea typeface="EB Garamond"/>
                <a:cs typeface="EB Garamond"/>
                <a:sym typeface="EB Garamond"/>
              </a:rPr>
              <a:t>-Simplified navigation options</a:t>
            </a:r>
            <a:endParaRPr sz="1700">
              <a:latin typeface="EB Garamond"/>
              <a:ea typeface="EB Garamond"/>
              <a:cs typeface="EB Garamond"/>
              <a:sym typeface="EB Garamond"/>
            </a:endParaRPr>
          </a:p>
          <a:p>
            <a:pPr indent="0" lvl="0" marL="0" rtl="0" algn="l">
              <a:spcBef>
                <a:spcPts val="0"/>
              </a:spcBef>
              <a:spcAft>
                <a:spcPts val="0"/>
              </a:spcAft>
              <a:buNone/>
            </a:pPr>
            <a:r>
              <a:t/>
            </a:r>
            <a:endParaRPr sz="1700">
              <a:latin typeface="EB Garamond"/>
              <a:ea typeface="EB Garamond"/>
              <a:cs typeface="EB Garamond"/>
              <a:sym typeface="EB Garamond"/>
            </a:endParaRPr>
          </a:p>
        </p:txBody>
      </p:sp>
      <p:pic>
        <p:nvPicPr>
          <p:cNvPr id="145" name="Google Shape;145;p24"/>
          <p:cNvPicPr preferRelativeResize="0"/>
          <p:nvPr/>
        </p:nvPicPr>
        <p:blipFill>
          <a:blip r:embed="rId3">
            <a:alphaModFix/>
          </a:blip>
          <a:stretch>
            <a:fillRect/>
          </a:stretch>
        </p:blipFill>
        <p:spPr>
          <a:xfrm>
            <a:off x="5894925" y="803900"/>
            <a:ext cx="1946650" cy="4222875"/>
          </a:xfrm>
          <a:prstGeom prst="rect">
            <a:avLst/>
          </a:prstGeom>
          <a:noFill/>
          <a:ln>
            <a:noFill/>
          </a:ln>
        </p:spPr>
      </p:pic>
      <p:pic>
        <p:nvPicPr>
          <p:cNvPr id="146" name="Google Shape;146;p24"/>
          <p:cNvPicPr preferRelativeResize="0"/>
          <p:nvPr/>
        </p:nvPicPr>
        <p:blipFill>
          <a:blip r:embed="rId4">
            <a:alphaModFix/>
          </a:blip>
          <a:stretch>
            <a:fillRect/>
          </a:stretch>
        </p:blipFill>
        <p:spPr>
          <a:xfrm>
            <a:off x="516200" y="1196313"/>
            <a:ext cx="2254376" cy="38209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Revised Interface Design</a:t>
            </a:r>
            <a:endParaRPr/>
          </a:p>
        </p:txBody>
      </p:sp>
      <p:cxnSp>
        <p:nvCxnSpPr>
          <p:cNvPr id="152" name="Google Shape;152;p25"/>
          <p:cNvCxnSpPr/>
          <p:nvPr/>
        </p:nvCxnSpPr>
        <p:spPr>
          <a:xfrm>
            <a:off x="3233625" y="2122075"/>
            <a:ext cx="2384700" cy="10200"/>
          </a:xfrm>
          <a:prstGeom prst="straightConnector1">
            <a:avLst/>
          </a:prstGeom>
          <a:noFill/>
          <a:ln cap="flat" cmpd="sng" w="38100">
            <a:solidFill>
              <a:srgbClr val="674EA7"/>
            </a:solidFill>
            <a:prstDash val="solid"/>
            <a:round/>
            <a:headEnd len="med" w="med" type="none"/>
            <a:tailEnd len="med" w="med" type="triangle"/>
          </a:ln>
        </p:spPr>
      </p:cxnSp>
      <p:sp>
        <p:nvSpPr>
          <p:cNvPr id="153" name="Google Shape;153;p25"/>
          <p:cNvSpPr txBox="1"/>
          <p:nvPr/>
        </p:nvSpPr>
        <p:spPr>
          <a:xfrm>
            <a:off x="3219925" y="2475750"/>
            <a:ext cx="24792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EB Garamond"/>
                <a:ea typeface="EB Garamond"/>
                <a:cs typeface="EB Garamond"/>
                <a:sym typeface="EB Garamond"/>
              </a:rPr>
              <a:t>-Far more uniform activity feed</a:t>
            </a:r>
            <a:endParaRPr sz="1700">
              <a:latin typeface="EB Garamond"/>
              <a:ea typeface="EB Garamond"/>
              <a:cs typeface="EB Garamond"/>
              <a:sym typeface="EB Garamond"/>
            </a:endParaRPr>
          </a:p>
          <a:p>
            <a:pPr indent="0" lvl="0" marL="0" rtl="0" algn="l">
              <a:spcBef>
                <a:spcPts val="0"/>
              </a:spcBef>
              <a:spcAft>
                <a:spcPts val="0"/>
              </a:spcAft>
              <a:buNone/>
            </a:pPr>
            <a:r>
              <a:rPr lang="en" sz="1700">
                <a:latin typeface="EB Garamond"/>
                <a:ea typeface="EB Garamond"/>
                <a:cs typeface="EB Garamond"/>
                <a:sym typeface="EB Garamond"/>
              </a:rPr>
              <a:t>-Page navigation at bottom to improve distribution</a:t>
            </a:r>
            <a:endParaRPr sz="1700">
              <a:latin typeface="EB Garamond"/>
              <a:ea typeface="EB Garamond"/>
              <a:cs typeface="EB Garamond"/>
              <a:sym typeface="EB Garamond"/>
            </a:endParaRPr>
          </a:p>
          <a:p>
            <a:pPr indent="0" lvl="0" marL="0" rtl="0" algn="l">
              <a:spcBef>
                <a:spcPts val="0"/>
              </a:spcBef>
              <a:spcAft>
                <a:spcPts val="0"/>
              </a:spcAft>
              <a:buNone/>
            </a:pPr>
            <a:r>
              <a:rPr lang="en" sz="1700">
                <a:latin typeface="EB Garamond"/>
                <a:ea typeface="EB Garamond"/>
                <a:cs typeface="EB Garamond"/>
                <a:sym typeface="EB Garamond"/>
              </a:rPr>
              <a:t>- All activity user aligned</a:t>
            </a:r>
            <a:endParaRPr sz="1700">
              <a:latin typeface="EB Garamond"/>
              <a:ea typeface="EB Garamond"/>
              <a:cs typeface="EB Garamond"/>
              <a:sym typeface="EB Garamond"/>
            </a:endParaRPr>
          </a:p>
        </p:txBody>
      </p:sp>
      <p:pic>
        <p:nvPicPr>
          <p:cNvPr id="154" name="Google Shape;154;p25"/>
          <p:cNvPicPr preferRelativeResize="0"/>
          <p:nvPr/>
        </p:nvPicPr>
        <p:blipFill>
          <a:blip r:embed="rId3">
            <a:alphaModFix/>
          </a:blip>
          <a:stretch>
            <a:fillRect/>
          </a:stretch>
        </p:blipFill>
        <p:spPr>
          <a:xfrm>
            <a:off x="556500" y="1149900"/>
            <a:ext cx="2479259" cy="3820975"/>
          </a:xfrm>
          <a:prstGeom prst="rect">
            <a:avLst/>
          </a:prstGeom>
          <a:noFill/>
          <a:ln>
            <a:noFill/>
          </a:ln>
        </p:spPr>
      </p:pic>
      <p:pic>
        <p:nvPicPr>
          <p:cNvPr id="155" name="Google Shape;155;p25"/>
          <p:cNvPicPr preferRelativeResize="0"/>
          <p:nvPr/>
        </p:nvPicPr>
        <p:blipFill>
          <a:blip r:embed="rId4">
            <a:alphaModFix/>
          </a:blip>
          <a:stretch>
            <a:fillRect/>
          </a:stretch>
        </p:blipFill>
        <p:spPr>
          <a:xfrm>
            <a:off x="5902100" y="726250"/>
            <a:ext cx="1990000" cy="4244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Easy Task Flow: Customize your Profile</a:t>
            </a:r>
            <a:endParaRPr/>
          </a:p>
        </p:txBody>
      </p:sp>
      <p:pic>
        <p:nvPicPr>
          <p:cNvPr id="161" name="Google Shape;161;p26"/>
          <p:cNvPicPr preferRelativeResize="0"/>
          <p:nvPr/>
        </p:nvPicPr>
        <p:blipFill>
          <a:blip r:embed="rId3">
            <a:alphaModFix/>
          </a:blip>
          <a:stretch>
            <a:fillRect/>
          </a:stretch>
        </p:blipFill>
        <p:spPr>
          <a:xfrm>
            <a:off x="40425" y="1140691"/>
            <a:ext cx="1398760" cy="2842493"/>
          </a:xfrm>
          <a:prstGeom prst="rect">
            <a:avLst/>
          </a:prstGeom>
          <a:noFill/>
          <a:ln>
            <a:noFill/>
          </a:ln>
        </p:spPr>
      </p:pic>
      <p:pic>
        <p:nvPicPr>
          <p:cNvPr id="162" name="Google Shape;162;p26"/>
          <p:cNvPicPr preferRelativeResize="0"/>
          <p:nvPr/>
        </p:nvPicPr>
        <p:blipFill>
          <a:blip r:embed="rId4">
            <a:alphaModFix/>
          </a:blip>
          <a:stretch>
            <a:fillRect/>
          </a:stretch>
        </p:blipFill>
        <p:spPr>
          <a:xfrm>
            <a:off x="1529300" y="1140688"/>
            <a:ext cx="1447238" cy="2862126"/>
          </a:xfrm>
          <a:prstGeom prst="rect">
            <a:avLst/>
          </a:prstGeom>
          <a:noFill/>
          <a:ln>
            <a:noFill/>
          </a:ln>
        </p:spPr>
      </p:pic>
      <p:pic>
        <p:nvPicPr>
          <p:cNvPr id="163" name="Google Shape;163;p26"/>
          <p:cNvPicPr preferRelativeResize="0"/>
          <p:nvPr/>
        </p:nvPicPr>
        <p:blipFill>
          <a:blip r:embed="rId5">
            <a:alphaModFix/>
          </a:blip>
          <a:stretch>
            <a:fillRect/>
          </a:stretch>
        </p:blipFill>
        <p:spPr>
          <a:xfrm>
            <a:off x="4483762" y="1140688"/>
            <a:ext cx="1398750" cy="2862125"/>
          </a:xfrm>
          <a:prstGeom prst="rect">
            <a:avLst/>
          </a:prstGeom>
          <a:noFill/>
          <a:ln>
            <a:noFill/>
          </a:ln>
        </p:spPr>
      </p:pic>
      <p:sp>
        <p:nvSpPr>
          <p:cNvPr id="164" name="Google Shape;164;p26"/>
          <p:cNvSpPr/>
          <p:nvPr/>
        </p:nvSpPr>
        <p:spPr>
          <a:xfrm>
            <a:off x="954581" y="3482146"/>
            <a:ext cx="443700" cy="443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6"/>
          <p:cNvSpPr/>
          <p:nvPr/>
        </p:nvSpPr>
        <p:spPr>
          <a:xfrm>
            <a:off x="2351480" y="1880524"/>
            <a:ext cx="256500" cy="2793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6"/>
          <p:cNvSpPr/>
          <p:nvPr/>
        </p:nvSpPr>
        <p:spPr>
          <a:xfrm>
            <a:off x="3771706" y="2439086"/>
            <a:ext cx="443700" cy="443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7" name="Google Shape;167;p26"/>
          <p:cNvCxnSpPr>
            <a:stCxn id="164" idx="7"/>
          </p:cNvCxnSpPr>
          <p:nvPr/>
        </p:nvCxnSpPr>
        <p:spPr>
          <a:xfrm flipH="1" rot="10800000">
            <a:off x="1333303" y="2315624"/>
            <a:ext cx="376800" cy="1231500"/>
          </a:xfrm>
          <a:prstGeom prst="straightConnector1">
            <a:avLst/>
          </a:prstGeom>
          <a:noFill/>
          <a:ln cap="flat" cmpd="sng" w="28575">
            <a:solidFill>
              <a:srgbClr val="FF0000"/>
            </a:solidFill>
            <a:prstDash val="solid"/>
            <a:round/>
            <a:headEnd len="med" w="med" type="none"/>
            <a:tailEnd len="med" w="med" type="triangle"/>
          </a:ln>
        </p:spPr>
      </p:cxnSp>
      <p:cxnSp>
        <p:nvCxnSpPr>
          <p:cNvPr id="168" name="Google Shape;168;p26"/>
          <p:cNvCxnSpPr/>
          <p:nvPr/>
        </p:nvCxnSpPr>
        <p:spPr>
          <a:xfrm flipH="1" rot="10800000">
            <a:off x="4361209" y="1806883"/>
            <a:ext cx="222900" cy="6900"/>
          </a:xfrm>
          <a:prstGeom prst="straightConnector1">
            <a:avLst/>
          </a:prstGeom>
          <a:noFill/>
          <a:ln cap="flat" cmpd="sng" w="28575">
            <a:solidFill>
              <a:srgbClr val="FF0000"/>
            </a:solidFill>
            <a:prstDash val="solid"/>
            <a:round/>
            <a:headEnd len="med" w="med" type="none"/>
            <a:tailEnd len="med" w="med" type="triangle"/>
          </a:ln>
        </p:spPr>
      </p:cxnSp>
      <p:pic>
        <p:nvPicPr>
          <p:cNvPr id="169" name="Google Shape;169;p26"/>
          <p:cNvPicPr preferRelativeResize="0"/>
          <p:nvPr/>
        </p:nvPicPr>
        <p:blipFill>
          <a:blip r:embed="rId6">
            <a:alphaModFix/>
          </a:blip>
          <a:stretch>
            <a:fillRect/>
          </a:stretch>
        </p:blipFill>
        <p:spPr>
          <a:xfrm>
            <a:off x="3043025" y="1191062"/>
            <a:ext cx="1318175" cy="2792192"/>
          </a:xfrm>
          <a:prstGeom prst="rect">
            <a:avLst/>
          </a:prstGeom>
          <a:noFill/>
          <a:ln>
            <a:noFill/>
          </a:ln>
        </p:spPr>
      </p:pic>
      <p:pic>
        <p:nvPicPr>
          <p:cNvPr id="170" name="Google Shape;170;p26"/>
          <p:cNvPicPr preferRelativeResize="0"/>
          <p:nvPr/>
        </p:nvPicPr>
        <p:blipFill>
          <a:blip r:embed="rId7">
            <a:alphaModFix/>
          </a:blip>
          <a:stretch>
            <a:fillRect/>
          </a:stretch>
        </p:blipFill>
        <p:spPr>
          <a:xfrm>
            <a:off x="5980387" y="1140687"/>
            <a:ext cx="1355269" cy="2862124"/>
          </a:xfrm>
          <a:prstGeom prst="rect">
            <a:avLst/>
          </a:prstGeom>
          <a:noFill/>
          <a:ln>
            <a:noFill/>
          </a:ln>
        </p:spPr>
      </p:pic>
      <p:sp>
        <p:nvSpPr>
          <p:cNvPr id="171" name="Google Shape;171;p26"/>
          <p:cNvSpPr/>
          <p:nvPr/>
        </p:nvSpPr>
        <p:spPr>
          <a:xfrm>
            <a:off x="4009598" y="1575870"/>
            <a:ext cx="351600" cy="3831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6"/>
          <p:cNvSpPr/>
          <p:nvPr/>
        </p:nvSpPr>
        <p:spPr>
          <a:xfrm>
            <a:off x="4533150" y="2602925"/>
            <a:ext cx="222900" cy="2130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3" name="Google Shape;173;p26"/>
          <p:cNvCxnSpPr>
            <a:stCxn id="165" idx="6"/>
          </p:cNvCxnSpPr>
          <p:nvPr/>
        </p:nvCxnSpPr>
        <p:spPr>
          <a:xfrm flipH="1" rot="10800000">
            <a:off x="2607980" y="1976074"/>
            <a:ext cx="534000" cy="44100"/>
          </a:xfrm>
          <a:prstGeom prst="straightConnector1">
            <a:avLst/>
          </a:prstGeom>
          <a:noFill/>
          <a:ln cap="flat" cmpd="sng" w="28575">
            <a:solidFill>
              <a:srgbClr val="FF0000"/>
            </a:solidFill>
            <a:prstDash val="solid"/>
            <a:round/>
            <a:headEnd len="med" w="med" type="none"/>
            <a:tailEnd len="med" w="med" type="triangle"/>
          </a:ln>
        </p:spPr>
      </p:cxnSp>
      <p:cxnSp>
        <p:nvCxnSpPr>
          <p:cNvPr id="174" name="Google Shape;174;p26"/>
          <p:cNvCxnSpPr>
            <a:stCxn id="172" idx="6"/>
          </p:cNvCxnSpPr>
          <p:nvPr/>
        </p:nvCxnSpPr>
        <p:spPr>
          <a:xfrm>
            <a:off x="4756050" y="2709425"/>
            <a:ext cx="1320900" cy="106500"/>
          </a:xfrm>
          <a:prstGeom prst="straightConnector1">
            <a:avLst/>
          </a:prstGeom>
          <a:noFill/>
          <a:ln cap="flat" cmpd="sng" w="28575">
            <a:solidFill>
              <a:srgbClr val="FF0000"/>
            </a:solidFill>
            <a:prstDash val="solid"/>
            <a:round/>
            <a:headEnd len="med" w="med" type="none"/>
            <a:tailEnd len="med" w="med" type="triangle"/>
          </a:ln>
        </p:spPr>
      </p:cxnSp>
      <p:pic>
        <p:nvPicPr>
          <p:cNvPr id="175" name="Google Shape;175;p26"/>
          <p:cNvPicPr preferRelativeResize="0"/>
          <p:nvPr/>
        </p:nvPicPr>
        <p:blipFill>
          <a:blip r:embed="rId8">
            <a:alphaModFix/>
          </a:blip>
          <a:stretch>
            <a:fillRect/>
          </a:stretch>
        </p:blipFill>
        <p:spPr>
          <a:xfrm>
            <a:off x="7433550" y="1115118"/>
            <a:ext cx="1398750" cy="2913269"/>
          </a:xfrm>
          <a:prstGeom prst="rect">
            <a:avLst/>
          </a:prstGeom>
          <a:noFill/>
          <a:ln>
            <a:noFill/>
          </a:ln>
        </p:spPr>
      </p:pic>
      <p:sp>
        <p:nvSpPr>
          <p:cNvPr id="176" name="Google Shape;176;p26"/>
          <p:cNvSpPr/>
          <p:nvPr/>
        </p:nvSpPr>
        <p:spPr>
          <a:xfrm>
            <a:off x="6942530" y="3703899"/>
            <a:ext cx="256500" cy="2793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7" name="Google Shape;177;p26"/>
          <p:cNvCxnSpPr/>
          <p:nvPr/>
        </p:nvCxnSpPr>
        <p:spPr>
          <a:xfrm flipH="1" rot="10800000">
            <a:off x="7199032" y="2235030"/>
            <a:ext cx="402000" cy="1491000"/>
          </a:xfrm>
          <a:prstGeom prst="straightConnector1">
            <a:avLst/>
          </a:prstGeom>
          <a:noFill/>
          <a:ln cap="flat" cmpd="sng" w="28575">
            <a:solidFill>
              <a:srgbClr val="FF0000"/>
            </a:solidFill>
            <a:prstDash val="solid"/>
            <a:round/>
            <a:headEnd len="med" w="med" type="none"/>
            <a:tailEnd len="med" w="med" type="triangle"/>
          </a:ln>
        </p:spPr>
      </p:cxnSp>
      <p:sp>
        <p:nvSpPr>
          <p:cNvPr id="178" name="Google Shape;178;p26"/>
          <p:cNvSpPr txBox="1"/>
          <p:nvPr/>
        </p:nvSpPr>
        <p:spPr>
          <a:xfrm>
            <a:off x="600075" y="4171950"/>
            <a:ext cx="790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B Garamond"/>
                <a:ea typeface="EB Garamond"/>
                <a:cs typeface="EB Garamond"/>
                <a:sym typeface="EB Garamond"/>
              </a:rPr>
              <a:t>This task flow starts by clicking on the profile tab, then customizing a profile picture and top songs to be displayed!</a:t>
            </a:r>
            <a:endParaRPr>
              <a:latin typeface="EB Garamond"/>
              <a:ea typeface="EB Garamond"/>
              <a:cs typeface="EB Garamond"/>
              <a:sym typeface="EB Garamon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Medium</a:t>
            </a:r>
            <a:r>
              <a:rPr lang="en"/>
              <a:t> Task Flow: View a friend’s profile</a:t>
            </a:r>
            <a:endParaRPr/>
          </a:p>
        </p:txBody>
      </p:sp>
      <p:pic>
        <p:nvPicPr>
          <p:cNvPr id="184" name="Google Shape;184;p27"/>
          <p:cNvPicPr preferRelativeResize="0"/>
          <p:nvPr/>
        </p:nvPicPr>
        <p:blipFill>
          <a:blip r:embed="rId3">
            <a:alphaModFix/>
          </a:blip>
          <a:stretch>
            <a:fillRect/>
          </a:stretch>
        </p:blipFill>
        <p:spPr>
          <a:xfrm>
            <a:off x="533400" y="1117091"/>
            <a:ext cx="1628660" cy="3309683"/>
          </a:xfrm>
          <a:prstGeom prst="rect">
            <a:avLst/>
          </a:prstGeom>
          <a:noFill/>
          <a:ln>
            <a:noFill/>
          </a:ln>
        </p:spPr>
      </p:pic>
      <p:pic>
        <p:nvPicPr>
          <p:cNvPr id="185" name="Google Shape;185;p27"/>
          <p:cNvPicPr preferRelativeResize="0"/>
          <p:nvPr/>
        </p:nvPicPr>
        <p:blipFill>
          <a:blip r:embed="rId4">
            <a:alphaModFix/>
          </a:blip>
          <a:stretch>
            <a:fillRect/>
          </a:stretch>
        </p:blipFill>
        <p:spPr>
          <a:xfrm>
            <a:off x="3314526" y="1082075"/>
            <a:ext cx="1639034" cy="3309686"/>
          </a:xfrm>
          <a:prstGeom prst="rect">
            <a:avLst/>
          </a:prstGeom>
          <a:noFill/>
          <a:ln>
            <a:noFill/>
          </a:ln>
        </p:spPr>
      </p:pic>
      <p:pic>
        <p:nvPicPr>
          <p:cNvPr id="186" name="Google Shape;186;p27"/>
          <p:cNvPicPr preferRelativeResize="0"/>
          <p:nvPr/>
        </p:nvPicPr>
        <p:blipFill>
          <a:blip r:embed="rId5">
            <a:alphaModFix/>
          </a:blip>
          <a:stretch>
            <a:fillRect/>
          </a:stretch>
        </p:blipFill>
        <p:spPr>
          <a:xfrm>
            <a:off x="5868235" y="1117091"/>
            <a:ext cx="1570789" cy="3309683"/>
          </a:xfrm>
          <a:prstGeom prst="rect">
            <a:avLst/>
          </a:prstGeom>
          <a:noFill/>
          <a:ln>
            <a:noFill/>
          </a:ln>
        </p:spPr>
      </p:pic>
      <p:sp>
        <p:nvSpPr>
          <p:cNvPr id="187" name="Google Shape;187;p27"/>
          <p:cNvSpPr/>
          <p:nvPr/>
        </p:nvSpPr>
        <p:spPr>
          <a:xfrm>
            <a:off x="1111387" y="3867304"/>
            <a:ext cx="472800" cy="472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7"/>
          <p:cNvSpPr/>
          <p:nvPr/>
        </p:nvSpPr>
        <p:spPr>
          <a:xfrm>
            <a:off x="3474678" y="1539011"/>
            <a:ext cx="472800" cy="472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9" name="Google Shape;189;p27"/>
          <p:cNvCxnSpPr>
            <a:stCxn id="187" idx="6"/>
          </p:cNvCxnSpPr>
          <p:nvPr/>
        </p:nvCxnSpPr>
        <p:spPr>
          <a:xfrm flipH="1" rot="10800000">
            <a:off x="1584187" y="2414404"/>
            <a:ext cx="1705800" cy="1689300"/>
          </a:xfrm>
          <a:prstGeom prst="straightConnector1">
            <a:avLst/>
          </a:prstGeom>
          <a:noFill/>
          <a:ln cap="flat" cmpd="sng" w="28575">
            <a:solidFill>
              <a:srgbClr val="FF0000"/>
            </a:solidFill>
            <a:prstDash val="solid"/>
            <a:round/>
            <a:headEnd len="med" w="med" type="none"/>
            <a:tailEnd len="med" w="med" type="triangle"/>
          </a:ln>
        </p:spPr>
      </p:cxnSp>
      <p:cxnSp>
        <p:nvCxnSpPr>
          <p:cNvPr id="190" name="Google Shape;190;p27"/>
          <p:cNvCxnSpPr>
            <a:stCxn id="188" idx="6"/>
          </p:cNvCxnSpPr>
          <p:nvPr/>
        </p:nvCxnSpPr>
        <p:spPr>
          <a:xfrm>
            <a:off x="3947478" y="1775411"/>
            <a:ext cx="1933200" cy="26100"/>
          </a:xfrm>
          <a:prstGeom prst="straightConnector1">
            <a:avLst/>
          </a:prstGeom>
          <a:noFill/>
          <a:ln cap="flat" cmpd="sng" w="28575">
            <a:solidFill>
              <a:srgbClr val="FF0000"/>
            </a:solidFill>
            <a:prstDash val="solid"/>
            <a:round/>
            <a:headEnd len="med" w="med" type="none"/>
            <a:tailEnd len="med" w="med" type="triangle"/>
          </a:ln>
        </p:spPr>
      </p:cxnSp>
      <p:sp>
        <p:nvSpPr>
          <p:cNvPr id="191" name="Google Shape;191;p27"/>
          <p:cNvSpPr txBox="1"/>
          <p:nvPr/>
        </p:nvSpPr>
        <p:spPr>
          <a:xfrm>
            <a:off x="581025" y="4619625"/>
            <a:ext cx="802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B Garamond"/>
                <a:ea typeface="EB Garamond"/>
                <a:cs typeface="EB Garamond"/>
                <a:sym typeface="EB Garamond"/>
              </a:rPr>
              <a:t>To access a friends profile, a user clicks on the friends tab and selects the profile icon of the friend they want to see</a:t>
            </a:r>
            <a:endParaRPr>
              <a:latin typeface="EB Garamond"/>
              <a:ea typeface="EB Garamond"/>
              <a:cs typeface="EB Garamond"/>
              <a:sym typeface="EB Garamon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8"/>
          <p:cNvSpPr txBox="1"/>
          <p:nvPr>
            <p:ph type="title"/>
          </p:nvPr>
        </p:nvSpPr>
        <p:spPr>
          <a:xfrm>
            <a:off x="242525" y="445025"/>
            <a:ext cx="8901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140"/>
              <a:t>Hard</a:t>
            </a:r>
            <a:r>
              <a:rPr lang="en" sz="3140"/>
              <a:t> Task Flow: Add a song to a live listening session</a:t>
            </a:r>
            <a:endParaRPr sz="3140"/>
          </a:p>
        </p:txBody>
      </p:sp>
      <p:pic>
        <p:nvPicPr>
          <p:cNvPr id="197" name="Google Shape;197;p28"/>
          <p:cNvPicPr preferRelativeResize="0"/>
          <p:nvPr/>
        </p:nvPicPr>
        <p:blipFill>
          <a:blip r:embed="rId3">
            <a:alphaModFix/>
          </a:blip>
          <a:stretch>
            <a:fillRect/>
          </a:stretch>
        </p:blipFill>
        <p:spPr>
          <a:xfrm>
            <a:off x="152400" y="1170125"/>
            <a:ext cx="1529800" cy="3108799"/>
          </a:xfrm>
          <a:prstGeom prst="rect">
            <a:avLst/>
          </a:prstGeom>
          <a:noFill/>
          <a:ln>
            <a:noFill/>
          </a:ln>
        </p:spPr>
      </p:pic>
      <p:pic>
        <p:nvPicPr>
          <p:cNvPr id="198" name="Google Shape;198;p28"/>
          <p:cNvPicPr preferRelativeResize="0"/>
          <p:nvPr/>
        </p:nvPicPr>
        <p:blipFill>
          <a:blip r:embed="rId4">
            <a:alphaModFix/>
          </a:blip>
          <a:stretch>
            <a:fillRect/>
          </a:stretch>
        </p:blipFill>
        <p:spPr>
          <a:xfrm>
            <a:off x="1974734" y="1170125"/>
            <a:ext cx="1539543" cy="3108798"/>
          </a:xfrm>
          <a:prstGeom prst="rect">
            <a:avLst/>
          </a:prstGeom>
          <a:noFill/>
          <a:ln>
            <a:noFill/>
          </a:ln>
        </p:spPr>
      </p:pic>
      <p:pic>
        <p:nvPicPr>
          <p:cNvPr id="199" name="Google Shape;199;p28"/>
          <p:cNvPicPr preferRelativeResize="0"/>
          <p:nvPr/>
        </p:nvPicPr>
        <p:blipFill>
          <a:blip r:embed="rId5">
            <a:alphaModFix/>
          </a:blip>
          <a:stretch>
            <a:fillRect/>
          </a:stretch>
        </p:blipFill>
        <p:spPr>
          <a:xfrm>
            <a:off x="3806812" y="1170125"/>
            <a:ext cx="1488998" cy="3108796"/>
          </a:xfrm>
          <a:prstGeom prst="rect">
            <a:avLst/>
          </a:prstGeom>
          <a:noFill/>
          <a:ln>
            <a:noFill/>
          </a:ln>
        </p:spPr>
      </p:pic>
      <p:sp>
        <p:nvSpPr>
          <p:cNvPr id="200" name="Google Shape;200;p28"/>
          <p:cNvSpPr/>
          <p:nvPr/>
        </p:nvSpPr>
        <p:spPr>
          <a:xfrm>
            <a:off x="695303" y="3753410"/>
            <a:ext cx="444000" cy="4440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8"/>
          <p:cNvSpPr/>
          <p:nvPr/>
        </p:nvSpPr>
        <p:spPr>
          <a:xfrm>
            <a:off x="3095030" y="1649344"/>
            <a:ext cx="357600" cy="360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8"/>
          <p:cNvSpPr/>
          <p:nvPr/>
        </p:nvSpPr>
        <p:spPr>
          <a:xfrm>
            <a:off x="3806818" y="3753410"/>
            <a:ext cx="444000" cy="4440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3" name="Google Shape;203;p28"/>
          <p:cNvCxnSpPr>
            <a:endCxn id="198" idx="1"/>
          </p:cNvCxnSpPr>
          <p:nvPr/>
        </p:nvCxnSpPr>
        <p:spPr>
          <a:xfrm flipH="1" rot="10800000">
            <a:off x="1139234" y="2724524"/>
            <a:ext cx="835500" cy="1251000"/>
          </a:xfrm>
          <a:prstGeom prst="straightConnector1">
            <a:avLst/>
          </a:prstGeom>
          <a:noFill/>
          <a:ln cap="flat" cmpd="sng" w="28575">
            <a:solidFill>
              <a:srgbClr val="FF0000"/>
            </a:solidFill>
            <a:prstDash val="solid"/>
            <a:round/>
            <a:headEnd len="med" w="med" type="none"/>
            <a:tailEnd len="med" w="med" type="triangle"/>
          </a:ln>
        </p:spPr>
      </p:cxnSp>
      <p:cxnSp>
        <p:nvCxnSpPr>
          <p:cNvPr id="204" name="Google Shape;204;p28"/>
          <p:cNvCxnSpPr>
            <a:stCxn id="201" idx="6"/>
          </p:cNvCxnSpPr>
          <p:nvPr/>
        </p:nvCxnSpPr>
        <p:spPr>
          <a:xfrm flipH="1" rot="10800000">
            <a:off x="3452630" y="1752694"/>
            <a:ext cx="624000" cy="77100"/>
          </a:xfrm>
          <a:prstGeom prst="straightConnector1">
            <a:avLst/>
          </a:prstGeom>
          <a:noFill/>
          <a:ln cap="flat" cmpd="sng" w="28575">
            <a:solidFill>
              <a:srgbClr val="FF0000"/>
            </a:solidFill>
            <a:prstDash val="solid"/>
            <a:round/>
            <a:headEnd len="med" w="med" type="none"/>
            <a:tailEnd len="med" w="med" type="triangle"/>
          </a:ln>
        </p:spPr>
      </p:cxnSp>
      <p:cxnSp>
        <p:nvCxnSpPr>
          <p:cNvPr id="205" name="Google Shape;205;p28"/>
          <p:cNvCxnSpPr>
            <a:stCxn id="202" idx="6"/>
            <a:endCxn id="206" idx="1"/>
          </p:cNvCxnSpPr>
          <p:nvPr/>
        </p:nvCxnSpPr>
        <p:spPr>
          <a:xfrm flipH="1" rot="10800000">
            <a:off x="4250818" y="2724410"/>
            <a:ext cx="1337400" cy="1251000"/>
          </a:xfrm>
          <a:prstGeom prst="straightConnector1">
            <a:avLst/>
          </a:prstGeom>
          <a:noFill/>
          <a:ln cap="flat" cmpd="sng" w="28575">
            <a:solidFill>
              <a:srgbClr val="FF0000"/>
            </a:solidFill>
            <a:prstDash val="solid"/>
            <a:round/>
            <a:headEnd len="med" w="med" type="none"/>
            <a:tailEnd len="med" w="med" type="triangle"/>
          </a:ln>
        </p:spPr>
      </p:cxnSp>
      <p:pic>
        <p:nvPicPr>
          <p:cNvPr id="206" name="Google Shape;206;p28"/>
          <p:cNvPicPr preferRelativeResize="0"/>
          <p:nvPr/>
        </p:nvPicPr>
        <p:blipFill>
          <a:blip r:embed="rId6">
            <a:alphaModFix/>
          </a:blip>
          <a:stretch>
            <a:fillRect/>
          </a:stretch>
        </p:blipFill>
        <p:spPr>
          <a:xfrm>
            <a:off x="5588325" y="1174350"/>
            <a:ext cx="1450500" cy="3100359"/>
          </a:xfrm>
          <a:prstGeom prst="rect">
            <a:avLst/>
          </a:prstGeom>
          <a:noFill/>
          <a:ln>
            <a:noFill/>
          </a:ln>
        </p:spPr>
      </p:pic>
      <p:pic>
        <p:nvPicPr>
          <p:cNvPr id="207" name="Google Shape;207;p28"/>
          <p:cNvPicPr preferRelativeResize="0"/>
          <p:nvPr/>
        </p:nvPicPr>
        <p:blipFill>
          <a:blip r:embed="rId7">
            <a:alphaModFix/>
          </a:blip>
          <a:stretch>
            <a:fillRect/>
          </a:stretch>
        </p:blipFill>
        <p:spPr>
          <a:xfrm>
            <a:off x="7331350" y="1203778"/>
            <a:ext cx="1489000" cy="3107473"/>
          </a:xfrm>
          <a:prstGeom prst="rect">
            <a:avLst/>
          </a:prstGeom>
          <a:noFill/>
          <a:ln>
            <a:noFill/>
          </a:ln>
        </p:spPr>
      </p:pic>
      <p:sp>
        <p:nvSpPr>
          <p:cNvPr id="208" name="Google Shape;208;p28"/>
          <p:cNvSpPr/>
          <p:nvPr/>
        </p:nvSpPr>
        <p:spPr>
          <a:xfrm>
            <a:off x="6521443" y="3867260"/>
            <a:ext cx="444000" cy="4440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9" name="Google Shape;209;p28"/>
          <p:cNvCxnSpPr>
            <a:stCxn id="208" idx="7"/>
          </p:cNvCxnSpPr>
          <p:nvPr/>
        </p:nvCxnSpPr>
        <p:spPr>
          <a:xfrm flipH="1" rot="10800000">
            <a:off x="6900421" y="2962383"/>
            <a:ext cx="471900" cy="969900"/>
          </a:xfrm>
          <a:prstGeom prst="straightConnector1">
            <a:avLst/>
          </a:prstGeom>
          <a:noFill/>
          <a:ln cap="flat" cmpd="sng" w="28575">
            <a:solidFill>
              <a:srgbClr val="FF0000"/>
            </a:solidFill>
            <a:prstDash val="solid"/>
            <a:round/>
            <a:headEnd len="med" w="med" type="none"/>
            <a:tailEnd len="med" w="med" type="triangle"/>
          </a:ln>
        </p:spPr>
      </p:cxnSp>
      <p:sp>
        <p:nvSpPr>
          <p:cNvPr id="210" name="Google Shape;210;p28"/>
          <p:cNvSpPr txBox="1"/>
          <p:nvPr/>
        </p:nvSpPr>
        <p:spPr>
          <a:xfrm>
            <a:off x="257175" y="4438650"/>
            <a:ext cx="8372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B Garamond"/>
                <a:ea typeface="EB Garamond"/>
                <a:cs typeface="EB Garamond"/>
                <a:sym typeface="EB Garamond"/>
              </a:rPr>
              <a:t>To add to the live listening queue, the user goes to the friends tab, clicks the headphone icon, then adds songs to queue from spotify which are then displayed in the queue!</a:t>
            </a:r>
            <a:endParaRPr>
              <a:latin typeface="EB Garamond"/>
              <a:ea typeface="EB Garamond"/>
              <a:cs typeface="EB Garamond"/>
              <a:sym typeface="EB Garamon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214" name="Shape 214"/>
        <p:cNvGrpSpPr/>
        <p:nvPr/>
      </p:nvGrpSpPr>
      <p:grpSpPr>
        <a:xfrm>
          <a:off x="0" y="0"/>
          <a:ext cx="0" cy="0"/>
          <a:chOff x="0" y="0"/>
          <a:chExt cx="0" cy="0"/>
        </a:xfrm>
      </p:grpSpPr>
      <p:sp>
        <p:nvSpPr>
          <p:cNvPr id="215" name="Google Shape;215;p29"/>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Prototype Overview</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Tools</a:t>
            </a:r>
            <a:endParaRPr/>
          </a:p>
        </p:txBody>
      </p:sp>
      <p:sp>
        <p:nvSpPr>
          <p:cNvPr id="221" name="Google Shape;221;p30"/>
          <p:cNvSpPr txBox="1"/>
          <p:nvPr>
            <p:ph idx="1" type="body"/>
          </p:nvPr>
        </p:nvSpPr>
        <p:spPr>
          <a:xfrm>
            <a:off x="4572000" y="1152475"/>
            <a:ext cx="4476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prototype was designed, constructed, and operated using Figma.</a:t>
            </a:r>
            <a:endParaRPr/>
          </a:p>
          <a:p>
            <a:pPr indent="-361950" lvl="0" marL="457200" rtl="0" algn="l">
              <a:spcBef>
                <a:spcPts val="1200"/>
              </a:spcBef>
              <a:spcAft>
                <a:spcPts val="0"/>
              </a:spcAft>
              <a:buSzPts val="2100"/>
              <a:buChar char="●"/>
            </a:pPr>
            <a:r>
              <a:rPr lang="en"/>
              <a:t>Allowed for comprehensive prototyping</a:t>
            </a:r>
            <a:endParaRPr/>
          </a:p>
          <a:p>
            <a:pPr indent="-361950" lvl="0" marL="457200" rtl="0" algn="l">
              <a:spcBef>
                <a:spcPts val="0"/>
              </a:spcBef>
              <a:spcAft>
                <a:spcPts val="0"/>
              </a:spcAft>
              <a:buSzPts val="2100"/>
              <a:buChar char="●"/>
            </a:pPr>
            <a:r>
              <a:rPr lang="en"/>
              <a:t>Steeper learning curve than MarvelApp </a:t>
            </a:r>
            <a:endParaRPr/>
          </a:p>
          <a:p>
            <a:pPr indent="-361950" lvl="0" marL="457200" rtl="0" algn="l">
              <a:spcBef>
                <a:spcPts val="0"/>
              </a:spcBef>
              <a:spcAft>
                <a:spcPts val="0"/>
              </a:spcAft>
              <a:buSzPts val="2100"/>
              <a:buChar char="●"/>
            </a:pPr>
            <a:r>
              <a:rPr lang="en"/>
              <a:t>Easy collaboration</a:t>
            </a:r>
            <a:endParaRPr/>
          </a:p>
        </p:txBody>
      </p:sp>
      <p:pic>
        <p:nvPicPr>
          <p:cNvPr id="222" name="Google Shape;222;p30"/>
          <p:cNvPicPr preferRelativeResize="0"/>
          <p:nvPr/>
        </p:nvPicPr>
        <p:blipFill rotWithShape="1">
          <a:blip r:embed="rId3">
            <a:alphaModFix/>
          </a:blip>
          <a:srcRect b="0" l="11989" r="27213" t="0"/>
          <a:stretch/>
        </p:blipFill>
        <p:spPr>
          <a:xfrm>
            <a:off x="666925" y="1253025"/>
            <a:ext cx="3587323" cy="32152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Limitations</a:t>
            </a:r>
            <a:endParaRPr/>
          </a:p>
        </p:txBody>
      </p:sp>
      <p:sp>
        <p:nvSpPr>
          <p:cNvPr id="228" name="Google Shape;228;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87350" lvl="0" marL="457200" rtl="0" algn="l">
              <a:spcBef>
                <a:spcPts val="0"/>
              </a:spcBef>
              <a:spcAft>
                <a:spcPts val="0"/>
              </a:spcAft>
              <a:buSzPts val="2500"/>
              <a:buChar char="●"/>
            </a:pPr>
            <a:r>
              <a:rPr lang="en" sz="2500"/>
              <a:t>No actual music listening during prototype</a:t>
            </a:r>
            <a:endParaRPr sz="2500"/>
          </a:p>
          <a:p>
            <a:pPr indent="-361950" lvl="1" marL="914400" rtl="0" algn="l">
              <a:spcBef>
                <a:spcPts val="0"/>
              </a:spcBef>
              <a:spcAft>
                <a:spcPts val="0"/>
              </a:spcAft>
              <a:buSzPts val="2100"/>
              <a:buChar char="○"/>
            </a:pPr>
            <a:r>
              <a:rPr lang="en" sz="2100"/>
              <a:t>Arguably most pivotal appeal factor of app</a:t>
            </a:r>
            <a:endParaRPr sz="2100"/>
          </a:p>
          <a:p>
            <a:pPr indent="-387350" lvl="0" marL="457200" rtl="0" algn="l">
              <a:spcBef>
                <a:spcPts val="0"/>
              </a:spcBef>
              <a:spcAft>
                <a:spcPts val="0"/>
              </a:spcAft>
              <a:buSzPts val="2500"/>
              <a:buChar char="●"/>
            </a:pPr>
            <a:r>
              <a:rPr lang="en" sz="2500"/>
              <a:t>No explanation of user matching process</a:t>
            </a:r>
            <a:endParaRPr sz="2500"/>
          </a:p>
          <a:p>
            <a:pPr indent="-387350" lvl="0" marL="457200" rtl="0" algn="l">
              <a:spcBef>
                <a:spcPts val="0"/>
              </a:spcBef>
              <a:spcAft>
                <a:spcPts val="0"/>
              </a:spcAft>
              <a:buSzPts val="2500"/>
              <a:buChar char="●"/>
            </a:pPr>
            <a:r>
              <a:rPr lang="en" sz="2500"/>
              <a:t>Customizability somewhat limited</a:t>
            </a:r>
            <a:endParaRPr sz="2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275225"/>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a:t>
            </a:r>
            <a:endParaRPr/>
          </a:p>
        </p:txBody>
      </p:sp>
      <p:sp>
        <p:nvSpPr>
          <p:cNvPr id="62" name="Google Shape;62;p14"/>
          <p:cNvSpPr txBox="1"/>
          <p:nvPr>
            <p:ph idx="1" type="body"/>
          </p:nvPr>
        </p:nvSpPr>
        <p:spPr>
          <a:xfrm>
            <a:off x="500400" y="1246113"/>
            <a:ext cx="5141400" cy="618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935"/>
              <a:buNone/>
            </a:pPr>
            <a:r>
              <a:rPr lang="en" sz="2185"/>
              <a:t>Mission Statement and Value Proposition</a:t>
            </a:r>
            <a:endParaRPr sz="2185"/>
          </a:p>
        </p:txBody>
      </p:sp>
      <p:sp>
        <p:nvSpPr>
          <p:cNvPr id="63" name="Google Shape;63;p14"/>
          <p:cNvSpPr txBox="1"/>
          <p:nvPr>
            <p:ph idx="1" type="body"/>
          </p:nvPr>
        </p:nvSpPr>
        <p:spPr>
          <a:xfrm>
            <a:off x="1756800" y="1804000"/>
            <a:ext cx="3885000" cy="618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Problem/Solution Overview</a:t>
            </a:r>
            <a:endParaRPr/>
          </a:p>
        </p:txBody>
      </p:sp>
      <p:sp>
        <p:nvSpPr>
          <p:cNvPr id="64" name="Google Shape;64;p14"/>
          <p:cNvSpPr txBox="1"/>
          <p:nvPr>
            <p:ph idx="1" type="body"/>
          </p:nvPr>
        </p:nvSpPr>
        <p:spPr>
          <a:xfrm>
            <a:off x="3502200" y="2262600"/>
            <a:ext cx="2139600" cy="618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Revised Interface</a:t>
            </a:r>
            <a:endParaRPr/>
          </a:p>
        </p:txBody>
      </p:sp>
      <p:sp>
        <p:nvSpPr>
          <p:cNvPr id="65" name="Google Shape;65;p14"/>
          <p:cNvSpPr txBox="1"/>
          <p:nvPr>
            <p:ph idx="1" type="body"/>
          </p:nvPr>
        </p:nvSpPr>
        <p:spPr>
          <a:xfrm>
            <a:off x="4461475" y="2731025"/>
            <a:ext cx="2139600" cy="618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Med-Fi Prototype</a:t>
            </a:r>
            <a:endParaRPr/>
          </a:p>
        </p:txBody>
      </p:sp>
      <p:sp>
        <p:nvSpPr>
          <p:cNvPr id="66" name="Google Shape;66;p14"/>
          <p:cNvSpPr txBox="1"/>
          <p:nvPr>
            <p:ph idx="1" type="body"/>
          </p:nvPr>
        </p:nvSpPr>
        <p:spPr>
          <a:xfrm>
            <a:off x="5210050" y="3279075"/>
            <a:ext cx="2139600" cy="618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User Testing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
                                        </p:tgtEl>
                                        <p:attrNameLst>
                                          <p:attrName>style.visibility</p:attrName>
                                        </p:attrNameLst>
                                      </p:cBhvr>
                                      <p:to>
                                        <p:strVal val="visible"/>
                                      </p:to>
                                    </p:set>
                                    <p:animEffect filter="fade" transition="in">
                                      <p:cBhvr>
                                        <p:cTn dur="1000"/>
                                        <p:tgtEl>
                                          <p:spTgt spid="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
                                        </p:tgtEl>
                                        <p:attrNameLst>
                                          <p:attrName>style.visibility</p:attrName>
                                        </p:attrNameLst>
                                      </p:cBhvr>
                                      <p:to>
                                        <p:strVal val="visible"/>
                                      </p:to>
                                    </p:set>
                                    <p:animEffect filter="fade" transition="in">
                                      <p:cBhvr>
                                        <p:cTn dur="1000"/>
                                        <p:tgtEl>
                                          <p:spTgt spid="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
                                        </p:tgtEl>
                                        <p:attrNameLst>
                                          <p:attrName>style.visibility</p:attrName>
                                        </p:attrNameLst>
                                      </p:cBhvr>
                                      <p:to>
                                        <p:strVal val="visible"/>
                                      </p:to>
                                    </p:set>
                                    <p:animEffect filter="fade" transition="in">
                                      <p:cBhvr>
                                        <p:cTn dur="1000"/>
                                        <p:tgtEl>
                                          <p:spTgt spid="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
                                        </p:tgtEl>
                                        <p:attrNameLst>
                                          <p:attrName>style.visibility</p:attrName>
                                        </p:attrNameLst>
                                      </p:cBhvr>
                                      <p:to>
                                        <p:strVal val="visible"/>
                                      </p:to>
                                    </p:set>
                                    <p:animEffect filter="fade" transition="in">
                                      <p:cBhvr>
                                        <p:cTn dur="1000"/>
                                        <p:tgtEl>
                                          <p:spTgt spid="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
                                        </p:tgtEl>
                                        <p:attrNameLst>
                                          <p:attrName>style.visibility</p:attrName>
                                        </p:attrNameLst>
                                      </p:cBhvr>
                                      <p:to>
                                        <p:strVal val="visible"/>
                                      </p:to>
                                    </p:set>
                                    <p:animEffect filter="fade" transition="in">
                                      <p:cBhvr>
                                        <p:cTn dur="1000"/>
                                        <p:tgtEl>
                                          <p:spTgt spid="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Constraints</a:t>
            </a:r>
            <a:endParaRPr/>
          </a:p>
        </p:txBody>
      </p:sp>
      <p:sp>
        <p:nvSpPr>
          <p:cNvPr id="234" name="Google Shape;234;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a:t>No ‘Wizard of Oz’ </a:t>
            </a:r>
            <a:r>
              <a:rPr lang="en"/>
              <a:t>techniques</a:t>
            </a:r>
            <a:r>
              <a:rPr lang="en"/>
              <a:t> were needed, the prototyping tool in Figma was sufficient</a:t>
            </a:r>
            <a:endParaRPr/>
          </a:p>
          <a:p>
            <a:pPr indent="-361950" lvl="0" marL="457200" rtl="0" algn="l">
              <a:spcBef>
                <a:spcPts val="0"/>
              </a:spcBef>
              <a:spcAft>
                <a:spcPts val="0"/>
              </a:spcAft>
              <a:buSzPts val="2100"/>
              <a:buChar char="●"/>
            </a:pPr>
            <a:r>
              <a:rPr lang="en"/>
              <a:t>Certain flows hard-coded due to difficulty of implementing</a:t>
            </a:r>
            <a:endParaRPr/>
          </a:p>
          <a:p>
            <a:pPr indent="-361950" lvl="1" marL="914400" rtl="0" algn="l">
              <a:spcBef>
                <a:spcPts val="0"/>
              </a:spcBef>
              <a:spcAft>
                <a:spcPts val="0"/>
              </a:spcAft>
              <a:buSzPts val="2100"/>
              <a:buChar char="○"/>
            </a:pPr>
            <a:r>
              <a:rPr lang="en" sz="2100"/>
              <a:t>Custom c</a:t>
            </a:r>
            <a:r>
              <a:rPr lang="en" sz="2100"/>
              <a:t>hat interaction, song exchanging, profile customization</a:t>
            </a:r>
            <a:endParaRPr sz="2100"/>
          </a:p>
          <a:p>
            <a:pPr indent="-361950" lvl="0" marL="457200" rtl="0" algn="l">
              <a:spcBef>
                <a:spcPts val="0"/>
              </a:spcBef>
              <a:spcAft>
                <a:spcPts val="0"/>
              </a:spcAft>
              <a:buSzPts val="2100"/>
              <a:buChar char="●"/>
            </a:pPr>
            <a:r>
              <a:rPr lang="en"/>
              <a:t>Only particular task flows are available to prototype tester, rather than more realistic exploration</a:t>
            </a:r>
            <a:endParaRPr sz="2100"/>
          </a:p>
          <a:p>
            <a:pPr indent="0" lvl="0" marL="914400" rtl="0" algn="l">
              <a:spcBef>
                <a:spcPts val="1200"/>
              </a:spcBef>
              <a:spcAft>
                <a:spcPts val="1200"/>
              </a:spcAft>
              <a:buNone/>
            </a:pPr>
            <a:r>
              <a:rPr lang="en"/>
              <a:t>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Additional Screenshots: Chat Functionality</a:t>
            </a:r>
            <a:endParaRPr/>
          </a:p>
        </p:txBody>
      </p:sp>
      <p:pic>
        <p:nvPicPr>
          <p:cNvPr id="240" name="Google Shape;240;p33"/>
          <p:cNvPicPr preferRelativeResize="0"/>
          <p:nvPr/>
        </p:nvPicPr>
        <p:blipFill>
          <a:blip r:embed="rId3">
            <a:alphaModFix/>
          </a:blip>
          <a:stretch>
            <a:fillRect/>
          </a:stretch>
        </p:blipFill>
        <p:spPr>
          <a:xfrm>
            <a:off x="2347741" y="1112975"/>
            <a:ext cx="1618491" cy="3344875"/>
          </a:xfrm>
          <a:prstGeom prst="rect">
            <a:avLst/>
          </a:prstGeom>
          <a:noFill/>
          <a:ln>
            <a:noFill/>
          </a:ln>
        </p:spPr>
      </p:pic>
      <p:pic>
        <p:nvPicPr>
          <p:cNvPr id="241" name="Google Shape;241;p33"/>
          <p:cNvPicPr preferRelativeResize="0"/>
          <p:nvPr/>
        </p:nvPicPr>
        <p:blipFill>
          <a:blip r:embed="rId4">
            <a:alphaModFix/>
          </a:blip>
          <a:stretch>
            <a:fillRect/>
          </a:stretch>
        </p:blipFill>
        <p:spPr>
          <a:xfrm>
            <a:off x="4212964" y="1112975"/>
            <a:ext cx="1667131" cy="3344875"/>
          </a:xfrm>
          <a:prstGeom prst="rect">
            <a:avLst/>
          </a:prstGeom>
          <a:noFill/>
          <a:ln>
            <a:noFill/>
          </a:ln>
        </p:spPr>
      </p:pic>
      <p:pic>
        <p:nvPicPr>
          <p:cNvPr id="242" name="Google Shape;242;p33"/>
          <p:cNvPicPr preferRelativeResize="0"/>
          <p:nvPr/>
        </p:nvPicPr>
        <p:blipFill>
          <a:blip r:embed="rId5">
            <a:alphaModFix/>
          </a:blip>
          <a:stretch>
            <a:fillRect/>
          </a:stretch>
        </p:blipFill>
        <p:spPr>
          <a:xfrm>
            <a:off x="6236318" y="1112975"/>
            <a:ext cx="1602757" cy="3344874"/>
          </a:xfrm>
          <a:prstGeom prst="rect">
            <a:avLst/>
          </a:prstGeom>
          <a:noFill/>
          <a:ln>
            <a:noFill/>
          </a:ln>
        </p:spPr>
      </p:pic>
      <p:pic>
        <p:nvPicPr>
          <p:cNvPr id="243" name="Google Shape;243;p33"/>
          <p:cNvPicPr preferRelativeResize="0"/>
          <p:nvPr/>
        </p:nvPicPr>
        <p:blipFill>
          <a:blip r:embed="rId6">
            <a:alphaModFix/>
          </a:blip>
          <a:stretch>
            <a:fillRect/>
          </a:stretch>
        </p:blipFill>
        <p:spPr>
          <a:xfrm>
            <a:off x="444549" y="1112975"/>
            <a:ext cx="1656462" cy="3344872"/>
          </a:xfrm>
          <a:prstGeom prst="rect">
            <a:avLst/>
          </a:prstGeom>
          <a:noFill/>
          <a:ln>
            <a:noFill/>
          </a:ln>
        </p:spPr>
      </p:pic>
      <p:sp>
        <p:nvSpPr>
          <p:cNvPr id="244" name="Google Shape;244;p33"/>
          <p:cNvSpPr/>
          <p:nvPr/>
        </p:nvSpPr>
        <p:spPr>
          <a:xfrm>
            <a:off x="1427039" y="1654387"/>
            <a:ext cx="283200" cy="23973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5" name="Google Shape;245;p33"/>
          <p:cNvCxnSpPr/>
          <p:nvPr/>
        </p:nvCxnSpPr>
        <p:spPr>
          <a:xfrm flipH="1">
            <a:off x="1621762" y="1495152"/>
            <a:ext cx="3405600" cy="867000"/>
          </a:xfrm>
          <a:prstGeom prst="curvedConnector3">
            <a:avLst>
              <a:gd fmla="val 50000" name="adj1"/>
            </a:avLst>
          </a:prstGeom>
          <a:noFill/>
          <a:ln cap="flat" cmpd="sng" w="19050">
            <a:solidFill>
              <a:srgbClr val="FF0000"/>
            </a:solidFill>
            <a:prstDash val="solid"/>
            <a:round/>
            <a:headEnd len="med" w="med" type="none"/>
            <a:tailEnd len="med" w="med" type="none"/>
          </a:ln>
        </p:spPr>
      </p:cxnSp>
      <p:cxnSp>
        <p:nvCxnSpPr>
          <p:cNvPr id="246" name="Google Shape;246;p33"/>
          <p:cNvCxnSpPr>
            <a:stCxn id="244" idx="0"/>
          </p:cNvCxnSpPr>
          <p:nvPr/>
        </p:nvCxnSpPr>
        <p:spPr>
          <a:xfrm rot="-5400000">
            <a:off x="2285039" y="760987"/>
            <a:ext cx="177000" cy="1609800"/>
          </a:xfrm>
          <a:prstGeom prst="curvedConnector2">
            <a:avLst/>
          </a:prstGeom>
          <a:noFill/>
          <a:ln cap="flat" cmpd="sng" w="19050">
            <a:solidFill>
              <a:srgbClr val="FF0000"/>
            </a:solidFill>
            <a:prstDash val="solid"/>
            <a:round/>
            <a:headEnd len="med" w="med" type="none"/>
            <a:tailEnd len="med" w="med" type="none"/>
          </a:ln>
        </p:spPr>
      </p:cxnSp>
      <p:cxnSp>
        <p:nvCxnSpPr>
          <p:cNvPr id="247" name="Google Shape;247;p33"/>
          <p:cNvCxnSpPr>
            <a:stCxn id="244" idx="6"/>
          </p:cNvCxnSpPr>
          <p:nvPr/>
        </p:nvCxnSpPr>
        <p:spPr>
          <a:xfrm flipH="1" rot="10800000">
            <a:off x="1710239" y="1521937"/>
            <a:ext cx="5280900" cy="1331100"/>
          </a:xfrm>
          <a:prstGeom prst="curvedConnector3">
            <a:avLst>
              <a:gd fmla="val 50000" name="adj1"/>
            </a:avLst>
          </a:prstGeom>
          <a:noFill/>
          <a:ln cap="flat" cmpd="sng" w="19050">
            <a:solidFill>
              <a:srgbClr val="FF0000"/>
            </a:solidFill>
            <a:prstDash val="solid"/>
            <a:round/>
            <a:headEnd len="med" w="med" type="none"/>
            <a:tailEnd len="med" w="med" type="none"/>
          </a:ln>
        </p:spPr>
      </p:cxnSp>
      <p:sp>
        <p:nvSpPr>
          <p:cNvPr id="248" name="Google Shape;248;p33"/>
          <p:cNvSpPr txBox="1"/>
          <p:nvPr/>
        </p:nvSpPr>
        <p:spPr>
          <a:xfrm>
            <a:off x="600075" y="4553100"/>
            <a:ext cx="690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B Garamond"/>
                <a:ea typeface="EB Garamond"/>
                <a:cs typeface="EB Garamond"/>
                <a:sym typeface="EB Garamond"/>
              </a:rPr>
              <a:t>The chat function will be simple, allowing users to message friends and send songs through connecting to music streaming apps.</a:t>
            </a:r>
            <a:endParaRPr>
              <a:latin typeface="EB Garamond"/>
              <a:ea typeface="EB Garamond"/>
              <a:cs typeface="EB Garamond"/>
              <a:sym typeface="EB Garamon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4"/>
          <p:cNvSpPr txBox="1"/>
          <p:nvPr>
            <p:ph type="title"/>
          </p:nvPr>
        </p:nvSpPr>
        <p:spPr>
          <a:xfrm>
            <a:off x="3635400" y="2285400"/>
            <a:ext cx="1873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5"/>
          <p:cNvSpPr txBox="1"/>
          <p:nvPr>
            <p:ph idx="1" type="body"/>
          </p:nvPr>
        </p:nvSpPr>
        <p:spPr>
          <a:xfrm>
            <a:off x="311700" y="1172550"/>
            <a:ext cx="8520600" cy="27984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3800"/>
              <a:t>Our aim with Wavelength is make it easier for people with similar music tastes to connect. We believe music is better when you share it with others!</a:t>
            </a:r>
            <a:endParaRPr sz="3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6"/>
          <p:cNvSpPr txBox="1"/>
          <p:nvPr>
            <p:ph idx="1" type="body"/>
          </p:nvPr>
        </p:nvSpPr>
        <p:spPr>
          <a:xfrm>
            <a:off x="311700" y="1693050"/>
            <a:ext cx="8520600" cy="1757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800"/>
              <a:t>“Connecting compatible music listeners”</a:t>
            </a:r>
            <a:endParaRPr sz="3800"/>
          </a:p>
          <a:p>
            <a:pPr indent="-469900" lvl="0" marL="457200" rtl="0" algn="ctr">
              <a:spcBef>
                <a:spcPts val="1200"/>
              </a:spcBef>
              <a:spcAft>
                <a:spcPts val="0"/>
              </a:spcAft>
              <a:buSzPts val="3800"/>
              <a:buChar char="-"/>
            </a:pPr>
            <a:r>
              <a:rPr i="1" lang="en" sz="3800"/>
              <a:t>Wavelength</a:t>
            </a:r>
            <a:endParaRPr i="1" sz="3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7"/>
          <p:cNvSpPr txBox="1"/>
          <p:nvPr>
            <p:ph idx="1" type="body"/>
          </p:nvPr>
        </p:nvSpPr>
        <p:spPr>
          <a:xfrm>
            <a:off x="311700" y="2172300"/>
            <a:ext cx="8520600" cy="7989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3800"/>
              <a:t>Thank You!</a:t>
            </a:r>
            <a:endParaRPr sz="3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272" name="Shape 272"/>
        <p:cNvGrpSpPr/>
        <p:nvPr/>
      </p:nvGrpSpPr>
      <p:grpSpPr>
        <a:xfrm>
          <a:off x="0" y="0"/>
          <a:ext cx="0" cy="0"/>
          <a:chOff x="0" y="0"/>
          <a:chExt cx="0" cy="0"/>
        </a:xfrm>
      </p:grpSpPr>
      <p:cxnSp>
        <p:nvCxnSpPr>
          <p:cNvPr id="273" name="Google Shape;273;p38"/>
          <p:cNvCxnSpPr/>
          <p:nvPr/>
        </p:nvCxnSpPr>
        <p:spPr>
          <a:xfrm>
            <a:off x="4572000" y="344400"/>
            <a:ext cx="0" cy="4454700"/>
          </a:xfrm>
          <a:prstGeom prst="straightConnector1">
            <a:avLst/>
          </a:prstGeom>
          <a:noFill/>
          <a:ln cap="flat" cmpd="sng" w="28575">
            <a:solidFill>
              <a:schemeClr val="dk2"/>
            </a:solidFill>
            <a:prstDash val="solid"/>
            <a:round/>
            <a:headEnd len="med" w="med" type="none"/>
            <a:tailEnd len="med" w="med" type="none"/>
          </a:ln>
        </p:spPr>
      </p:cxnSp>
      <p:pic>
        <p:nvPicPr>
          <p:cNvPr id="274" name="Google Shape;274;p38"/>
          <p:cNvPicPr preferRelativeResize="0"/>
          <p:nvPr/>
        </p:nvPicPr>
        <p:blipFill>
          <a:blip r:embed="rId3">
            <a:alphaModFix/>
          </a:blip>
          <a:stretch>
            <a:fillRect/>
          </a:stretch>
        </p:blipFill>
        <p:spPr>
          <a:xfrm>
            <a:off x="7062262" y="2786687"/>
            <a:ext cx="1725075" cy="1725075"/>
          </a:xfrm>
          <a:prstGeom prst="rect">
            <a:avLst/>
          </a:prstGeom>
          <a:noFill/>
          <a:ln>
            <a:noFill/>
          </a:ln>
        </p:spPr>
      </p:pic>
      <p:pic>
        <p:nvPicPr>
          <p:cNvPr id="275" name="Google Shape;275;p38"/>
          <p:cNvPicPr preferRelativeResize="0"/>
          <p:nvPr/>
        </p:nvPicPr>
        <p:blipFill>
          <a:blip r:embed="rId4">
            <a:alphaModFix/>
          </a:blip>
          <a:stretch>
            <a:fillRect/>
          </a:stretch>
        </p:blipFill>
        <p:spPr>
          <a:xfrm>
            <a:off x="7074900" y="1007213"/>
            <a:ext cx="1699800" cy="1699800"/>
          </a:xfrm>
          <a:prstGeom prst="ellipse">
            <a:avLst/>
          </a:prstGeom>
          <a:noFill/>
          <a:ln>
            <a:noFill/>
          </a:ln>
        </p:spPr>
      </p:pic>
      <p:pic>
        <p:nvPicPr>
          <p:cNvPr id="276" name="Google Shape;276;p38"/>
          <p:cNvPicPr preferRelativeResize="0"/>
          <p:nvPr/>
        </p:nvPicPr>
        <p:blipFill>
          <a:blip r:embed="rId5">
            <a:alphaModFix/>
          </a:blip>
          <a:stretch>
            <a:fillRect/>
          </a:stretch>
        </p:blipFill>
        <p:spPr>
          <a:xfrm>
            <a:off x="6862132" y="72178"/>
            <a:ext cx="1979495" cy="817525"/>
          </a:xfrm>
          <a:prstGeom prst="rect">
            <a:avLst/>
          </a:prstGeom>
          <a:noFill/>
          <a:ln>
            <a:noFill/>
          </a:ln>
        </p:spPr>
      </p:pic>
      <p:pic>
        <p:nvPicPr>
          <p:cNvPr id="277" name="Google Shape;277;p38"/>
          <p:cNvPicPr preferRelativeResize="0"/>
          <p:nvPr/>
        </p:nvPicPr>
        <p:blipFill>
          <a:blip r:embed="rId6">
            <a:alphaModFix/>
          </a:blip>
          <a:stretch>
            <a:fillRect/>
          </a:stretch>
        </p:blipFill>
        <p:spPr>
          <a:xfrm>
            <a:off x="5157813" y="458712"/>
            <a:ext cx="1559263" cy="1559263"/>
          </a:xfrm>
          <a:prstGeom prst="rect">
            <a:avLst/>
          </a:prstGeom>
          <a:noFill/>
          <a:ln>
            <a:noFill/>
          </a:ln>
        </p:spPr>
      </p:pic>
      <p:pic>
        <p:nvPicPr>
          <p:cNvPr id="278" name="Google Shape;278;p38"/>
          <p:cNvPicPr preferRelativeResize="0"/>
          <p:nvPr/>
        </p:nvPicPr>
        <p:blipFill>
          <a:blip r:embed="rId7">
            <a:alphaModFix/>
          </a:blip>
          <a:stretch>
            <a:fillRect/>
          </a:stretch>
        </p:blipFill>
        <p:spPr>
          <a:xfrm>
            <a:off x="5232725" y="3062975"/>
            <a:ext cx="1484350" cy="1484350"/>
          </a:xfrm>
          <a:prstGeom prst="rect">
            <a:avLst/>
          </a:prstGeom>
          <a:noFill/>
          <a:ln>
            <a:noFill/>
          </a:ln>
        </p:spPr>
      </p:pic>
      <p:pic>
        <p:nvPicPr>
          <p:cNvPr id="279" name="Google Shape;279;p38"/>
          <p:cNvPicPr preferRelativeResize="0"/>
          <p:nvPr/>
        </p:nvPicPr>
        <p:blipFill>
          <a:blip r:embed="rId8">
            <a:alphaModFix/>
          </a:blip>
          <a:stretch>
            <a:fillRect/>
          </a:stretch>
        </p:blipFill>
        <p:spPr>
          <a:xfrm>
            <a:off x="426150" y="889701"/>
            <a:ext cx="1579150" cy="1579150"/>
          </a:xfrm>
          <a:prstGeom prst="rect">
            <a:avLst/>
          </a:prstGeom>
          <a:noFill/>
          <a:ln>
            <a:noFill/>
          </a:ln>
        </p:spPr>
      </p:pic>
      <p:sp>
        <p:nvSpPr>
          <p:cNvPr id="280" name="Google Shape;280;p38"/>
          <p:cNvSpPr txBox="1"/>
          <p:nvPr/>
        </p:nvSpPr>
        <p:spPr>
          <a:xfrm>
            <a:off x="572575" y="4667625"/>
            <a:ext cx="333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EB Garamond"/>
                <a:ea typeface="EB Garamond"/>
                <a:cs typeface="EB Garamond"/>
                <a:sym typeface="EB Garamond"/>
              </a:rPr>
              <a:t>Finding People</a:t>
            </a:r>
            <a:endParaRPr b="1">
              <a:latin typeface="EB Garamond"/>
              <a:ea typeface="EB Garamond"/>
              <a:cs typeface="EB Garamond"/>
              <a:sym typeface="EB Garamond"/>
            </a:endParaRPr>
          </a:p>
        </p:txBody>
      </p:sp>
      <p:sp>
        <p:nvSpPr>
          <p:cNvPr id="281" name="Google Shape;281;p38"/>
          <p:cNvSpPr txBox="1"/>
          <p:nvPr/>
        </p:nvSpPr>
        <p:spPr>
          <a:xfrm>
            <a:off x="5232725" y="4667625"/>
            <a:ext cx="333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EB Garamond"/>
                <a:ea typeface="EB Garamond"/>
                <a:cs typeface="EB Garamond"/>
                <a:sym typeface="EB Garamond"/>
              </a:rPr>
              <a:t>Finding Music</a:t>
            </a:r>
            <a:endParaRPr b="1">
              <a:latin typeface="EB Garamond"/>
              <a:ea typeface="EB Garamond"/>
              <a:cs typeface="EB Garamond"/>
              <a:sym typeface="EB Garamond"/>
            </a:endParaRPr>
          </a:p>
        </p:txBody>
      </p:sp>
      <p:sp>
        <p:nvSpPr>
          <p:cNvPr id="282" name="Google Shape;282;p38"/>
          <p:cNvSpPr/>
          <p:nvPr/>
        </p:nvSpPr>
        <p:spPr>
          <a:xfrm>
            <a:off x="2427450" y="2210100"/>
            <a:ext cx="4289100" cy="723300"/>
          </a:xfrm>
          <a:prstGeom prst="roundRect">
            <a:avLst>
              <a:gd fmla="val 16667"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3" name="Google Shape;283;p38"/>
          <p:cNvPicPr preferRelativeResize="0"/>
          <p:nvPr/>
        </p:nvPicPr>
        <p:blipFill rotWithShape="1">
          <a:blip r:embed="rId9">
            <a:alphaModFix/>
          </a:blip>
          <a:srcRect b="14133" l="0" r="0" t="0"/>
          <a:stretch/>
        </p:blipFill>
        <p:spPr>
          <a:xfrm>
            <a:off x="2560370" y="2290856"/>
            <a:ext cx="608193" cy="572700"/>
          </a:xfrm>
          <a:prstGeom prst="rect">
            <a:avLst/>
          </a:prstGeom>
          <a:noFill/>
          <a:ln>
            <a:noFill/>
          </a:ln>
        </p:spPr>
      </p:pic>
      <p:sp>
        <p:nvSpPr>
          <p:cNvPr id="284" name="Google Shape;284;p38"/>
          <p:cNvSpPr txBox="1"/>
          <p:nvPr/>
        </p:nvSpPr>
        <p:spPr>
          <a:xfrm>
            <a:off x="3124200" y="2215550"/>
            <a:ext cx="41616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500">
                <a:latin typeface="Montserrat SemiBold"/>
                <a:ea typeface="Montserrat SemiBold"/>
                <a:cs typeface="Montserrat SemiBold"/>
                <a:sym typeface="Montserrat SemiBold"/>
              </a:rPr>
              <a:t>WAV</a:t>
            </a:r>
            <a:r>
              <a:rPr lang="en" sz="3500">
                <a:latin typeface="Montserrat SemiBold"/>
                <a:ea typeface="Montserrat SemiBold"/>
                <a:cs typeface="Montserrat SemiBold"/>
                <a:sym typeface="Montserrat SemiBold"/>
              </a:rPr>
              <a:t>E</a:t>
            </a:r>
            <a:r>
              <a:rPr lang="en" sz="3500">
                <a:latin typeface="Montserrat SemiBold"/>
                <a:ea typeface="Montserrat SemiBold"/>
                <a:cs typeface="Montserrat SemiBold"/>
                <a:sym typeface="Montserrat SemiBold"/>
              </a:rPr>
              <a:t>L</a:t>
            </a:r>
            <a:r>
              <a:rPr lang="en" sz="3500">
                <a:latin typeface="Montserrat SemiBold"/>
                <a:ea typeface="Montserrat SemiBold"/>
                <a:cs typeface="Montserrat SemiBold"/>
                <a:sym typeface="Montserrat SemiBold"/>
              </a:rPr>
              <a:t>E</a:t>
            </a:r>
            <a:r>
              <a:rPr lang="en" sz="3400">
                <a:latin typeface="Montserrat SemiBold"/>
                <a:ea typeface="Montserrat SemiBold"/>
                <a:cs typeface="Montserrat SemiBold"/>
                <a:sym typeface="Montserrat SemiBold"/>
              </a:rPr>
              <a:t>N</a:t>
            </a:r>
            <a:r>
              <a:rPr lang="en" sz="3500">
                <a:latin typeface="Montserrat SemiBold"/>
                <a:ea typeface="Montserrat SemiBold"/>
                <a:cs typeface="Montserrat SemiBold"/>
                <a:sym typeface="Montserrat SemiBold"/>
              </a:rPr>
              <a:t>G</a:t>
            </a:r>
            <a:r>
              <a:rPr lang="en" sz="3500">
                <a:latin typeface="Montserrat SemiBold"/>
                <a:ea typeface="Montserrat SemiBold"/>
                <a:cs typeface="Montserrat SemiBold"/>
                <a:sym typeface="Montserrat SemiBold"/>
              </a:rPr>
              <a:t>TH</a:t>
            </a:r>
            <a:endParaRPr sz="3500">
              <a:latin typeface="Montserrat SemiBold"/>
              <a:ea typeface="Montserrat SemiBold"/>
              <a:cs typeface="Montserrat SemiBold"/>
              <a:sym typeface="Montserrat SemiBold"/>
            </a:endParaRPr>
          </a:p>
        </p:txBody>
      </p:sp>
      <p:pic>
        <p:nvPicPr>
          <p:cNvPr id="285" name="Google Shape;285;p38"/>
          <p:cNvPicPr preferRelativeResize="0"/>
          <p:nvPr/>
        </p:nvPicPr>
        <p:blipFill>
          <a:blip r:embed="rId10">
            <a:alphaModFix/>
          </a:blip>
          <a:stretch>
            <a:fillRect/>
          </a:stretch>
        </p:blipFill>
        <p:spPr>
          <a:xfrm>
            <a:off x="572576" y="3245225"/>
            <a:ext cx="1974360" cy="1110576"/>
          </a:xfrm>
          <a:prstGeom prst="rect">
            <a:avLst/>
          </a:prstGeom>
          <a:noFill/>
          <a:ln>
            <a:noFill/>
          </a:ln>
        </p:spPr>
      </p:pic>
      <p:pic>
        <p:nvPicPr>
          <p:cNvPr id="286" name="Google Shape;286;p38"/>
          <p:cNvPicPr preferRelativeResize="0"/>
          <p:nvPr/>
        </p:nvPicPr>
        <p:blipFill>
          <a:blip r:embed="rId11">
            <a:alphaModFix/>
          </a:blip>
          <a:stretch>
            <a:fillRect/>
          </a:stretch>
        </p:blipFill>
        <p:spPr>
          <a:xfrm>
            <a:off x="2427449" y="1359692"/>
            <a:ext cx="1974350" cy="32003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39"/>
          <p:cNvPicPr preferRelativeResize="0"/>
          <p:nvPr/>
        </p:nvPicPr>
        <p:blipFill>
          <a:blip r:embed="rId3">
            <a:alphaModFix/>
          </a:blip>
          <a:stretch>
            <a:fillRect/>
          </a:stretch>
        </p:blipFill>
        <p:spPr>
          <a:xfrm>
            <a:off x="480650" y="415625"/>
            <a:ext cx="8182702" cy="4312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275225"/>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Mission Statement</a:t>
            </a:r>
            <a:endParaRPr/>
          </a:p>
        </p:txBody>
      </p:sp>
      <p:sp>
        <p:nvSpPr>
          <p:cNvPr id="72" name="Google Shape;72;p15"/>
          <p:cNvSpPr txBox="1"/>
          <p:nvPr>
            <p:ph idx="1" type="body"/>
          </p:nvPr>
        </p:nvSpPr>
        <p:spPr>
          <a:xfrm>
            <a:off x="340000" y="975600"/>
            <a:ext cx="5631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Our aim with Wavelength is make it easier for people with similar music tastes to connect. We believe music is better when you share it with others!</a:t>
            </a:r>
            <a:endParaRPr/>
          </a:p>
        </p:txBody>
      </p:sp>
      <p:sp>
        <p:nvSpPr>
          <p:cNvPr id="73" name="Google Shape;73;p15"/>
          <p:cNvSpPr txBox="1"/>
          <p:nvPr>
            <p:ph type="title"/>
          </p:nvPr>
        </p:nvSpPr>
        <p:spPr>
          <a:xfrm>
            <a:off x="4083275" y="2767850"/>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Value Proposition</a:t>
            </a:r>
            <a:endParaRPr/>
          </a:p>
        </p:txBody>
      </p:sp>
      <p:sp>
        <p:nvSpPr>
          <p:cNvPr id="74" name="Google Shape;74;p15"/>
          <p:cNvSpPr txBox="1"/>
          <p:nvPr>
            <p:ph idx="1" type="body"/>
          </p:nvPr>
        </p:nvSpPr>
        <p:spPr>
          <a:xfrm>
            <a:off x="4083275" y="3340550"/>
            <a:ext cx="4513500" cy="2128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Connecting compatible music listeners.</a:t>
            </a:r>
            <a:endParaRPr/>
          </a:p>
        </p:txBody>
      </p:sp>
      <p:pic>
        <p:nvPicPr>
          <p:cNvPr id="75" name="Google Shape;75;p15"/>
          <p:cNvPicPr preferRelativeResize="0"/>
          <p:nvPr/>
        </p:nvPicPr>
        <p:blipFill>
          <a:blip r:embed="rId3">
            <a:alphaModFix/>
          </a:blip>
          <a:stretch>
            <a:fillRect/>
          </a:stretch>
        </p:blipFill>
        <p:spPr>
          <a:xfrm>
            <a:off x="799675" y="2343150"/>
            <a:ext cx="2463050" cy="2463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gtEl>
                                        <p:attrNameLst>
                                          <p:attrName>style.visibility</p:attrName>
                                        </p:attrNameLst>
                                      </p:cBhvr>
                                      <p:to>
                                        <p:strVal val="visible"/>
                                      </p:to>
                                    </p:set>
                                    <p:animEffect filter="fade" transition="in">
                                      <p:cBhvr>
                                        <p:cTn dur="1000"/>
                                        <p:tgtEl>
                                          <p:spTgt spid="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1000"/>
                                        <p:tgtEl>
                                          <p:spTgt spid="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1000"/>
                                        <p:tgtEl>
                                          <p:spTgt spid="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275225"/>
            <a:ext cx="5723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Problem/Solution Overview</a:t>
            </a:r>
            <a:endParaRPr/>
          </a:p>
        </p:txBody>
      </p:sp>
      <p:sp>
        <p:nvSpPr>
          <p:cNvPr id="81" name="Google Shape;81;p16"/>
          <p:cNvSpPr txBox="1"/>
          <p:nvPr>
            <p:ph idx="1" type="body"/>
          </p:nvPr>
        </p:nvSpPr>
        <p:spPr>
          <a:xfrm>
            <a:off x="340000" y="975600"/>
            <a:ext cx="8355900" cy="34164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a:t>It can be difficult to find friends with the same taste in music. There is a vast pool of musical genres and artists, AND growing number of ways to consume music.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Our solution, Wavelength, is a platform where users are matched with one another based on sampled music taste and geographical proximity. We encourage users to chat about their music taste, share songs with each other, or even meet in real life and go to a concert together.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b="1" lang="en"/>
              <a:t>Important distinction to be made: Wavelength is NOT a competitor to music streaming or </a:t>
            </a:r>
            <a:r>
              <a:rPr b="1" lang="en"/>
              <a:t>purchasing</a:t>
            </a:r>
            <a:r>
              <a:rPr b="1" lang="en"/>
              <a:t> platforms.</a:t>
            </a:r>
            <a:endParaRPr b="1"/>
          </a:p>
        </p:txBody>
      </p:sp>
      <p:pic>
        <p:nvPicPr>
          <p:cNvPr id="82" name="Google Shape;82;p16"/>
          <p:cNvPicPr preferRelativeResize="0"/>
          <p:nvPr/>
        </p:nvPicPr>
        <p:blipFill rotWithShape="1">
          <a:blip r:embed="rId3">
            <a:alphaModFix/>
          </a:blip>
          <a:srcRect b="22563" l="26387" r="29751" t="18967"/>
          <a:stretch/>
        </p:blipFill>
        <p:spPr>
          <a:xfrm>
            <a:off x="8557524" y="0"/>
            <a:ext cx="586476" cy="1042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0" st="0"/>
                                            </p:txEl>
                                          </p:spTgt>
                                        </p:tgtEl>
                                        <p:attrNameLst>
                                          <p:attrName>style.visibility</p:attrName>
                                        </p:attrNameLst>
                                      </p:cBhvr>
                                      <p:to>
                                        <p:strVal val="visible"/>
                                      </p:to>
                                    </p:set>
                                    <p:animEffect filter="fade" transition="in">
                                      <p:cBhvr>
                                        <p:cTn dur="1000"/>
                                        <p:tgtEl>
                                          <p:spTgt spid="8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1" st="1"/>
                                            </p:txEl>
                                          </p:spTgt>
                                        </p:tgtEl>
                                        <p:attrNameLst>
                                          <p:attrName>style.visibility</p:attrName>
                                        </p:attrNameLst>
                                      </p:cBhvr>
                                      <p:to>
                                        <p:strVal val="visible"/>
                                      </p:to>
                                    </p:set>
                                    <p:animEffect filter="fade" transition="in">
                                      <p:cBhvr>
                                        <p:cTn dur="1000"/>
                                        <p:tgtEl>
                                          <p:spTgt spid="8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2" st="2"/>
                                            </p:txEl>
                                          </p:spTgt>
                                        </p:tgtEl>
                                        <p:attrNameLst>
                                          <p:attrName>style.visibility</p:attrName>
                                        </p:attrNameLst>
                                      </p:cBhvr>
                                      <p:to>
                                        <p:strVal val="visible"/>
                                      </p:to>
                                    </p:set>
                                    <p:animEffect filter="fade" transition="in">
                                      <p:cBhvr>
                                        <p:cTn dur="1000"/>
                                        <p:tgtEl>
                                          <p:spTgt spid="8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3" st="3"/>
                                            </p:txEl>
                                          </p:spTgt>
                                        </p:tgtEl>
                                        <p:attrNameLst>
                                          <p:attrName>style.visibility</p:attrName>
                                        </p:attrNameLst>
                                      </p:cBhvr>
                                      <p:to>
                                        <p:strVal val="visible"/>
                                      </p:to>
                                    </p:set>
                                    <p:animEffect filter="fade" transition="in">
                                      <p:cBhvr>
                                        <p:cTn dur="1000"/>
                                        <p:tgtEl>
                                          <p:spTgt spid="8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4" st="4"/>
                                            </p:txEl>
                                          </p:spTgt>
                                        </p:tgtEl>
                                        <p:attrNameLst>
                                          <p:attrName>style.visibility</p:attrName>
                                        </p:attrNameLst>
                                      </p:cBhvr>
                                      <p:to>
                                        <p:strVal val="visible"/>
                                      </p:to>
                                    </p:set>
                                    <p:animEffect filter="fade" transition="in">
                                      <p:cBhvr>
                                        <p:cTn dur="1000"/>
                                        <p:tgtEl>
                                          <p:spTgt spid="8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86" name="Shape 86"/>
        <p:cNvGrpSpPr/>
        <p:nvPr/>
      </p:nvGrpSpPr>
      <p:grpSpPr>
        <a:xfrm>
          <a:off x="0" y="0"/>
          <a:ext cx="0" cy="0"/>
          <a:chOff x="0" y="0"/>
          <a:chExt cx="0" cy="0"/>
        </a:xfrm>
      </p:grpSpPr>
      <p:sp>
        <p:nvSpPr>
          <p:cNvPr id="87" name="Google Shape;87;p17"/>
          <p:cNvSpPr txBox="1"/>
          <p:nvPr/>
        </p:nvSpPr>
        <p:spPr>
          <a:xfrm>
            <a:off x="639025" y="3289450"/>
            <a:ext cx="2190600" cy="83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EB Garamond Medium"/>
                <a:ea typeface="EB Garamond Medium"/>
                <a:cs typeface="EB Garamond Medium"/>
                <a:sym typeface="EB Garamond Medium"/>
              </a:rPr>
              <a:t>Create a profile</a:t>
            </a:r>
            <a:endParaRPr>
              <a:latin typeface="EB Garamond Medium"/>
              <a:ea typeface="EB Garamond Medium"/>
              <a:cs typeface="EB Garamond Medium"/>
              <a:sym typeface="EB Garamond Medium"/>
            </a:endParaRPr>
          </a:p>
        </p:txBody>
      </p:sp>
      <p:sp>
        <p:nvSpPr>
          <p:cNvPr id="88" name="Google Shape;8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Tasks</a:t>
            </a:r>
            <a:endParaRPr/>
          </a:p>
        </p:txBody>
      </p:sp>
      <p:sp>
        <p:nvSpPr>
          <p:cNvPr id="89" name="Google Shape;89;p17"/>
          <p:cNvSpPr txBox="1"/>
          <p:nvPr/>
        </p:nvSpPr>
        <p:spPr>
          <a:xfrm>
            <a:off x="639025" y="1641125"/>
            <a:ext cx="2190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EB Garamond"/>
                <a:ea typeface="EB Garamond"/>
                <a:cs typeface="EB Garamond"/>
                <a:sym typeface="EB Garamond"/>
              </a:rPr>
              <a:t>Simple</a:t>
            </a:r>
            <a:endParaRPr b="1">
              <a:latin typeface="EB Garamond"/>
              <a:ea typeface="EB Garamond"/>
              <a:cs typeface="EB Garamond"/>
              <a:sym typeface="EB Garamond"/>
            </a:endParaRPr>
          </a:p>
        </p:txBody>
      </p:sp>
      <p:sp>
        <p:nvSpPr>
          <p:cNvPr id="90" name="Google Shape;90;p17"/>
          <p:cNvSpPr txBox="1"/>
          <p:nvPr/>
        </p:nvSpPr>
        <p:spPr>
          <a:xfrm>
            <a:off x="3443738" y="1641125"/>
            <a:ext cx="2190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EB Garamond"/>
                <a:ea typeface="EB Garamond"/>
                <a:cs typeface="EB Garamond"/>
                <a:sym typeface="EB Garamond"/>
              </a:rPr>
              <a:t>Medium</a:t>
            </a:r>
            <a:endParaRPr b="1">
              <a:latin typeface="EB Garamond"/>
              <a:ea typeface="EB Garamond"/>
              <a:cs typeface="EB Garamond"/>
              <a:sym typeface="EB Garamond"/>
            </a:endParaRPr>
          </a:p>
        </p:txBody>
      </p:sp>
      <p:sp>
        <p:nvSpPr>
          <p:cNvPr id="91" name="Google Shape;91;p17"/>
          <p:cNvSpPr txBox="1"/>
          <p:nvPr/>
        </p:nvSpPr>
        <p:spPr>
          <a:xfrm>
            <a:off x="6210100" y="1641125"/>
            <a:ext cx="2190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EB Garamond"/>
                <a:ea typeface="EB Garamond"/>
                <a:cs typeface="EB Garamond"/>
                <a:sym typeface="EB Garamond"/>
              </a:rPr>
              <a:t>Complex</a:t>
            </a:r>
            <a:endParaRPr b="1">
              <a:latin typeface="EB Garamond"/>
              <a:ea typeface="EB Garamond"/>
              <a:cs typeface="EB Garamond"/>
              <a:sym typeface="EB Garamond"/>
            </a:endParaRPr>
          </a:p>
        </p:txBody>
      </p:sp>
      <p:sp>
        <p:nvSpPr>
          <p:cNvPr id="92" name="Google Shape;92;p17"/>
          <p:cNvSpPr txBox="1"/>
          <p:nvPr/>
        </p:nvSpPr>
        <p:spPr>
          <a:xfrm>
            <a:off x="3443750" y="3289450"/>
            <a:ext cx="2190600" cy="83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EB Garamond Medium"/>
                <a:ea typeface="EB Garamond Medium"/>
                <a:cs typeface="EB Garamond Medium"/>
                <a:sym typeface="EB Garamond Medium"/>
              </a:rPr>
              <a:t>View a friend’s profile</a:t>
            </a:r>
            <a:endParaRPr>
              <a:latin typeface="EB Garamond Medium"/>
              <a:ea typeface="EB Garamond Medium"/>
              <a:cs typeface="EB Garamond Medium"/>
              <a:sym typeface="EB Garamond Medium"/>
            </a:endParaRPr>
          </a:p>
          <a:p>
            <a:pPr indent="0" lvl="0" marL="0" rtl="0" algn="ctr">
              <a:spcBef>
                <a:spcPts val="0"/>
              </a:spcBef>
              <a:spcAft>
                <a:spcPts val="0"/>
              </a:spcAft>
              <a:buNone/>
            </a:pPr>
            <a:r>
              <a:t/>
            </a:r>
            <a:endParaRPr>
              <a:latin typeface="EB Garamond Medium"/>
              <a:ea typeface="EB Garamond Medium"/>
              <a:cs typeface="EB Garamond Medium"/>
              <a:sym typeface="EB Garamond Medium"/>
            </a:endParaRPr>
          </a:p>
          <a:p>
            <a:pPr indent="0" lvl="0" marL="0" rtl="0" algn="ctr">
              <a:spcBef>
                <a:spcPts val="0"/>
              </a:spcBef>
              <a:spcAft>
                <a:spcPts val="0"/>
              </a:spcAft>
              <a:buNone/>
            </a:pPr>
            <a:r>
              <a:t/>
            </a:r>
            <a:endParaRPr>
              <a:latin typeface="EB Garamond Medium"/>
              <a:ea typeface="EB Garamond Medium"/>
              <a:cs typeface="EB Garamond Medium"/>
              <a:sym typeface="EB Garamond Medium"/>
            </a:endParaRPr>
          </a:p>
        </p:txBody>
      </p:sp>
      <p:sp>
        <p:nvSpPr>
          <p:cNvPr id="93" name="Google Shape;93;p17"/>
          <p:cNvSpPr txBox="1"/>
          <p:nvPr/>
        </p:nvSpPr>
        <p:spPr>
          <a:xfrm>
            <a:off x="6314375" y="3289450"/>
            <a:ext cx="2190600" cy="83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EB Garamond Medium"/>
                <a:ea typeface="EB Garamond Medium"/>
                <a:cs typeface="EB Garamond Medium"/>
                <a:sym typeface="EB Garamond Medium"/>
              </a:rPr>
              <a:t>Add song to live listening session with a friend</a:t>
            </a:r>
            <a:endParaRPr>
              <a:latin typeface="EB Garamond Medium"/>
              <a:ea typeface="EB Garamond Medium"/>
              <a:cs typeface="EB Garamond Medium"/>
              <a:sym typeface="EB Garamond Medium"/>
            </a:endParaRPr>
          </a:p>
          <a:p>
            <a:pPr indent="0" lvl="0" marL="0" rtl="0" algn="ctr">
              <a:spcBef>
                <a:spcPts val="0"/>
              </a:spcBef>
              <a:spcAft>
                <a:spcPts val="0"/>
              </a:spcAft>
              <a:buNone/>
            </a:pPr>
            <a:r>
              <a:t/>
            </a:r>
            <a:endParaRPr>
              <a:latin typeface="EB Garamond Medium"/>
              <a:ea typeface="EB Garamond Medium"/>
              <a:cs typeface="EB Garamond Medium"/>
              <a:sym typeface="EB Garamond Medium"/>
            </a:endParaRPr>
          </a:p>
          <a:p>
            <a:pPr indent="0" lvl="0" marL="0" rtl="0" algn="ctr">
              <a:spcBef>
                <a:spcPts val="0"/>
              </a:spcBef>
              <a:spcAft>
                <a:spcPts val="0"/>
              </a:spcAft>
              <a:buNone/>
            </a:pPr>
            <a:r>
              <a:t/>
            </a:r>
            <a:endParaRPr>
              <a:latin typeface="EB Garamond Medium"/>
              <a:ea typeface="EB Garamond Medium"/>
              <a:cs typeface="EB Garamond Medium"/>
              <a:sym typeface="EB Garamond Medium"/>
            </a:endParaRPr>
          </a:p>
        </p:txBody>
      </p:sp>
      <p:pic>
        <p:nvPicPr>
          <p:cNvPr id="94" name="Google Shape;94;p17"/>
          <p:cNvPicPr preferRelativeResize="0"/>
          <p:nvPr/>
        </p:nvPicPr>
        <p:blipFill rotWithShape="1">
          <a:blip r:embed="rId3">
            <a:alphaModFix/>
          </a:blip>
          <a:srcRect b="18745" l="0" r="0" t="0"/>
          <a:stretch/>
        </p:blipFill>
        <p:spPr>
          <a:xfrm>
            <a:off x="1019338" y="2041325"/>
            <a:ext cx="1429976" cy="1161900"/>
          </a:xfrm>
          <a:prstGeom prst="rect">
            <a:avLst/>
          </a:prstGeom>
          <a:noFill/>
          <a:ln>
            <a:noFill/>
          </a:ln>
        </p:spPr>
      </p:pic>
      <p:pic>
        <p:nvPicPr>
          <p:cNvPr id="95" name="Google Shape;95;p17"/>
          <p:cNvPicPr preferRelativeResize="0"/>
          <p:nvPr/>
        </p:nvPicPr>
        <p:blipFill rotWithShape="1">
          <a:blip r:embed="rId4">
            <a:alphaModFix/>
          </a:blip>
          <a:srcRect b="19270" l="0" r="0" t="0"/>
          <a:stretch/>
        </p:blipFill>
        <p:spPr>
          <a:xfrm>
            <a:off x="3937350" y="2136504"/>
            <a:ext cx="1203388" cy="971534"/>
          </a:xfrm>
          <a:prstGeom prst="rect">
            <a:avLst/>
          </a:prstGeom>
          <a:noFill/>
          <a:ln>
            <a:noFill/>
          </a:ln>
        </p:spPr>
      </p:pic>
      <p:pic>
        <p:nvPicPr>
          <p:cNvPr id="96" name="Google Shape;96;p17"/>
          <p:cNvPicPr preferRelativeResize="0"/>
          <p:nvPr/>
        </p:nvPicPr>
        <p:blipFill rotWithShape="1">
          <a:blip r:embed="rId5">
            <a:alphaModFix/>
          </a:blip>
          <a:srcRect b="19543" l="0" r="0" t="0"/>
          <a:stretch/>
        </p:blipFill>
        <p:spPr>
          <a:xfrm>
            <a:off x="6415325" y="2306575"/>
            <a:ext cx="646474" cy="520124"/>
          </a:xfrm>
          <a:prstGeom prst="rect">
            <a:avLst/>
          </a:prstGeom>
          <a:noFill/>
          <a:ln>
            <a:noFill/>
          </a:ln>
        </p:spPr>
      </p:pic>
      <p:pic>
        <p:nvPicPr>
          <p:cNvPr id="97" name="Google Shape;97;p17"/>
          <p:cNvPicPr preferRelativeResize="0"/>
          <p:nvPr/>
        </p:nvPicPr>
        <p:blipFill rotWithShape="1">
          <a:blip r:embed="rId5">
            <a:alphaModFix/>
          </a:blip>
          <a:srcRect b="19543" l="0" r="0" t="0"/>
          <a:stretch/>
        </p:blipFill>
        <p:spPr>
          <a:xfrm>
            <a:off x="7549000" y="2306575"/>
            <a:ext cx="646474" cy="520124"/>
          </a:xfrm>
          <a:prstGeom prst="rect">
            <a:avLst/>
          </a:prstGeom>
          <a:noFill/>
          <a:ln>
            <a:noFill/>
          </a:ln>
        </p:spPr>
      </p:pic>
      <p:sp>
        <p:nvSpPr>
          <p:cNvPr id="98" name="Google Shape;98;p17"/>
          <p:cNvSpPr/>
          <p:nvPr/>
        </p:nvSpPr>
        <p:spPr>
          <a:xfrm>
            <a:off x="7061800" y="2465850"/>
            <a:ext cx="487200" cy="201600"/>
          </a:xfrm>
          <a:prstGeom prst="lef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425825" y="1455800"/>
            <a:ext cx="2834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Simple Task: Create a Profile</a:t>
            </a:r>
            <a:endParaRPr/>
          </a:p>
        </p:txBody>
      </p:sp>
      <p:pic>
        <p:nvPicPr>
          <p:cNvPr id="104" name="Google Shape;104;p18"/>
          <p:cNvPicPr preferRelativeResize="0"/>
          <p:nvPr/>
        </p:nvPicPr>
        <p:blipFill>
          <a:blip r:embed="rId3">
            <a:alphaModFix/>
          </a:blip>
          <a:stretch>
            <a:fillRect/>
          </a:stretch>
        </p:blipFill>
        <p:spPr>
          <a:xfrm>
            <a:off x="5120675" y="152400"/>
            <a:ext cx="2353121" cy="483870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466575" y="1243850"/>
            <a:ext cx="3633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Moderate Task: View a friend’s profile</a:t>
            </a:r>
            <a:endParaRPr/>
          </a:p>
        </p:txBody>
      </p:sp>
      <p:pic>
        <p:nvPicPr>
          <p:cNvPr id="110" name="Google Shape;110;p19"/>
          <p:cNvPicPr preferRelativeResize="0"/>
          <p:nvPr/>
        </p:nvPicPr>
        <p:blipFill>
          <a:blip r:embed="rId3">
            <a:alphaModFix/>
          </a:blip>
          <a:stretch>
            <a:fillRect/>
          </a:stretch>
        </p:blipFill>
        <p:spPr>
          <a:xfrm>
            <a:off x="5182250" y="152400"/>
            <a:ext cx="2296462" cy="48386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352450" y="1260150"/>
            <a:ext cx="4041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Complex</a:t>
            </a:r>
            <a:r>
              <a:rPr lang="en"/>
              <a:t> Task: Add a song to </a:t>
            </a:r>
            <a:r>
              <a:rPr lang="en"/>
              <a:t>listening session with a friend</a:t>
            </a:r>
            <a:endParaRPr/>
          </a:p>
        </p:txBody>
      </p:sp>
      <p:pic>
        <p:nvPicPr>
          <p:cNvPr id="116" name="Google Shape;116;p20"/>
          <p:cNvPicPr preferRelativeResize="0"/>
          <p:nvPr/>
        </p:nvPicPr>
        <p:blipFill>
          <a:blip r:embed="rId3">
            <a:alphaModFix/>
          </a:blip>
          <a:stretch>
            <a:fillRect/>
          </a:stretch>
        </p:blipFill>
        <p:spPr>
          <a:xfrm>
            <a:off x="5505850" y="152400"/>
            <a:ext cx="2295282" cy="483870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Usability Goals</a:t>
            </a:r>
            <a:endParaRPr/>
          </a:p>
        </p:txBody>
      </p:sp>
      <p:sp>
        <p:nvSpPr>
          <p:cNvPr id="122" name="Google Shape;122;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b="1" sz="2400">
              <a:solidFill>
                <a:srgbClr val="000000"/>
              </a:solidFill>
            </a:endParaRPr>
          </a:p>
          <a:p>
            <a:pPr indent="0" lvl="0" marL="0" rtl="0" algn="l">
              <a:spcBef>
                <a:spcPts val="0"/>
              </a:spcBef>
              <a:spcAft>
                <a:spcPts val="0"/>
              </a:spcAft>
              <a:buNone/>
            </a:pPr>
            <a:r>
              <a:rPr lang="en" sz="2400">
                <a:solidFill>
                  <a:srgbClr val="000000"/>
                </a:solidFill>
              </a:rPr>
              <a:t>Our main usability goals were to have each participant </a:t>
            </a:r>
            <a:r>
              <a:rPr b="1" lang="en" sz="2400">
                <a:solidFill>
                  <a:srgbClr val="000000"/>
                </a:solidFill>
              </a:rPr>
              <a:t>complete each task quickly and easily</a:t>
            </a:r>
            <a:r>
              <a:rPr lang="en" sz="2400">
                <a:solidFill>
                  <a:srgbClr val="000000"/>
                </a:solidFill>
              </a:rPr>
              <a:t> without becoming </a:t>
            </a:r>
            <a:r>
              <a:rPr b="1" lang="en" sz="2400">
                <a:solidFill>
                  <a:srgbClr val="000000"/>
                </a:solidFill>
              </a:rPr>
              <a:t>confused by the app </a:t>
            </a:r>
            <a:r>
              <a:rPr lang="en" sz="2400">
                <a:solidFill>
                  <a:srgbClr val="000000"/>
                </a:solidFill>
              </a:rPr>
              <a:t>or needing to ask the facilitator questions.</a:t>
            </a:r>
            <a:endParaRPr sz="2400">
              <a:solidFill>
                <a:srgbClr val="000000"/>
              </a:solidFill>
            </a:endParaRPr>
          </a:p>
          <a:p>
            <a:pPr indent="0" lvl="0" marL="0" rtl="0" algn="l">
              <a:spcBef>
                <a:spcPts val="0"/>
              </a:spcBef>
              <a:spcAft>
                <a:spcPts val="1200"/>
              </a:spcAft>
              <a:buNone/>
            </a:pPr>
            <a:r>
              <a:t/>
            </a:r>
            <a:endParaRPr sz="24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131212"/>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